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7" r:id="rId7"/>
    <p:sldId id="262" r:id="rId8"/>
    <p:sldId id="263" r:id="rId9"/>
    <p:sldId id="265" r:id="rId10"/>
    <p:sldId id="266"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8B61"/>
    <a:srgbClr val="F9598D"/>
    <a:srgbClr val="591CE6"/>
    <a:srgbClr val="F95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26" autoAdjust="0"/>
    <p:restoredTop sz="94610"/>
  </p:normalViewPr>
  <p:slideViewPr>
    <p:cSldViewPr snapToGrid="0" snapToObjects="1">
      <p:cViewPr varScale="1">
        <p:scale>
          <a:sx n="49" d="100"/>
          <a:sy n="49" d="100"/>
        </p:scale>
        <p:origin x="128" y="144"/>
      </p:cViewPr>
      <p:guideLst/>
    </p:cSldViewPr>
  </p:slideViewPr>
  <p:notesTextViewPr>
    <p:cViewPr>
      <p:scale>
        <a:sx n="1" d="1"/>
        <a:sy n="1" d="1"/>
      </p:scale>
      <p:origin x="0" y="0"/>
    </p:cViewPr>
  </p:notesTextViewPr>
  <p:sorterViewPr>
    <p:cViewPr>
      <p:scale>
        <a:sx n="100" d="100"/>
        <a:sy n="100" d="100"/>
      </p:scale>
      <p:origin x="0" y="-215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44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1587579"/>
            <a:ext cx="5054441" cy="5054441"/>
          </a:xfrm>
          <a:prstGeom prst="rect">
            <a:avLst/>
          </a:prstGeom>
        </p:spPr>
      </p:pic>
      <p:sp>
        <p:nvSpPr>
          <p:cNvPr id="6" name="Text 2"/>
          <p:cNvSpPr/>
          <p:nvPr/>
        </p:nvSpPr>
        <p:spPr>
          <a:xfrm>
            <a:off x="6091238" y="1677353"/>
            <a:ext cx="7934325" cy="2459593"/>
          </a:xfrm>
          <a:prstGeom prst="rect">
            <a:avLst/>
          </a:prstGeom>
          <a:noFill/>
          <a:ln/>
        </p:spPr>
        <p:txBody>
          <a:bodyPr wrap="square" rtlCol="0" anchor="t"/>
          <a:lstStyle/>
          <a:p>
            <a:pPr marL="0" indent="0">
              <a:lnSpc>
                <a:spcPts val="6455"/>
              </a:lnSpc>
              <a:buNone/>
            </a:pPr>
            <a:r>
              <a:rPr lang="en-US" sz="5164" b="1" kern="0" spc="-103" dirty="0">
                <a:gradFill flip="none" rotWithShape="1">
                  <a:gsLst>
                    <a:gs pos="5000">
                      <a:srgbClr val="591CE6"/>
                    </a:gs>
                    <a:gs pos="90000">
                      <a:srgbClr val="FB8B61"/>
                    </a:gs>
                    <a:gs pos="45000">
                      <a:srgbClr val="F9598D"/>
                    </a:gs>
                  </a:gsLst>
                  <a:lin ang="0" scaled="1"/>
                  <a:tileRect/>
                </a:gradFill>
                <a:latin typeface="Petrona" pitchFamily="34" charset="0"/>
                <a:ea typeface="Petrona" pitchFamily="34" charset="-122"/>
                <a:cs typeface="Petrona" pitchFamily="34" charset="-120"/>
              </a:rPr>
              <a:t>Predicting Chronic Kidney Disease with Machine Learning</a:t>
            </a:r>
            <a:endParaRPr lang="en-US" sz="5164" dirty="0">
              <a:gradFill flip="none" rotWithShape="1">
                <a:gsLst>
                  <a:gs pos="5000">
                    <a:srgbClr val="591CE6"/>
                  </a:gs>
                  <a:gs pos="90000">
                    <a:srgbClr val="FB8B61"/>
                  </a:gs>
                  <a:gs pos="45000">
                    <a:srgbClr val="F9598D"/>
                  </a:gs>
                </a:gsLst>
                <a:lin ang="0" scaled="1"/>
                <a:tileRect/>
              </a:gradFill>
            </a:endParaRPr>
          </a:p>
        </p:txBody>
      </p:sp>
      <p:sp>
        <p:nvSpPr>
          <p:cNvPr id="7" name="Text 3"/>
          <p:cNvSpPr/>
          <p:nvPr/>
        </p:nvSpPr>
        <p:spPr>
          <a:xfrm>
            <a:off x="6091238" y="4396145"/>
            <a:ext cx="7934325" cy="1659493"/>
          </a:xfrm>
          <a:prstGeom prst="rect">
            <a:avLst/>
          </a:prstGeom>
          <a:noFill/>
          <a:ln/>
        </p:spPr>
        <p:txBody>
          <a:bodyPr wrap="square" rtlCol="0" anchor="t"/>
          <a:lstStyle/>
          <a:p>
            <a:pPr marL="0" indent="0">
              <a:lnSpc>
                <a:spcPts val="2177"/>
              </a:lnSpc>
              <a:buNone/>
            </a:pPr>
            <a:r>
              <a:rPr lang="en-US" sz="1400" dirty="0">
                <a:latin typeface="Cambria" panose="02040503050406030204" pitchFamily="18" charset="0"/>
                <a:ea typeface="Cambria" panose="02040503050406030204" pitchFamily="18" charset="0"/>
              </a:rPr>
              <a:t>Chronic Kidney Disease (CKD) poses significant global health challenges due to its high morbidity and mortality rates. Early stages of CKD often show no symptoms, making timely diagnosis difficult, especially for HIV patients who are at higher risk. Early detection is crucial for prompt care and delaying disease progression. Leveraging pathology data, this project employs machine learning, specifically Support Vector Machine (SVM), for CKD classification. Implemented with Python and Flask for backend and HTML/CSS/JS for the web interface, this solution aims to improve early CKD detection and patient outcomes.</a:t>
            </a:r>
            <a:endParaRPr lang="en-US" sz="1361" dirty="0">
              <a:latin typeface="Cambria" panose="02040503050406030204" pitchFamily="18" charset="0"/>
              <a:ea typeface="Cambria" panose="02040503050406030204" pitchFamily="18" charset="0"/>
            </a:endParaRPr>
          </a:p>
        </p:txBody>
      </p:sp>
      <p:sp>
        <p:nvSpPr>
          <p:cNvPr id="8" name="Shape 4"/>
          <p:cNvSpPr/>
          <p:nvPr/>
        </p:nvSpPr>
        <p:spPr>
          <a:xfrm>
            <a:off x="6091238" y="6262807"/>
            <a:ext cx="276463" cy="276463"/>
          </a:xfrm>
          <a:prstGeom prst="roundRect">
            <a:avLst>
              <a:gd name="adj" fmla="val 33071643"/>
            </a:avLst>
          </a:prstGeom>
          <a:noFill/>
          <a:ln w="7620">
            <a:solidFill>
              <a:srgbClr val="FFFFFF"/>
            </a:solidFill>
            <a:prstDash val="solid"/>
          </a:ln>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1943338" y="2251651"/>
            <a:ext cx="3991332" cy="3991332"/>
          </a:xfrm>
          <a:prstGeom prst="rect">
            <a:avLst/>
          </a:prstGeom>
          <a:effectLst>
            <a:glow rad="228600">
              <a:schemeClr val="accent2">
                <a:satMod val="175000"/>
                <a:alpha val="40000"/>
              </a:schemeClr>
            </a:glow>
            <a:reflection blurRad="6350" stA="52000" endA="300" endPos="35000" dir="5400000" sy="-100000" algn="bl" rotWithShape="0"/>
          </a:effectLst>
        </p:spPr>
      </p:pic>
      <p:sp>
        <p:nvSpPr>
          <p:cNvPr id="5" name="Text 2"/>
          <p:cNvSpPr/>
          <p:nvPr/>
        </p:nvSpPr>
        <p:spPr>
          <a:xfrm>
            <a:off x="864037" y="6079450"/>
            <a:ext cx="6150054" cy="395049"/>
          </a:xfrm>
          <a:prstGeom prst="rect">
            <a:avLst/>
          </a:prstGeom>
          <a:noFill/>
          <a:ln/>
        </p:spPr>
        <p:txBody>
          <a:bodyPr wrap="none" rtlCol="0" anchor="t"/>
          <a:lstStyle/>
          <a:p>
            <a:pPr marL="0" indent="0">
              <a:lnSpc>
                <a:spcPts val="3110"/>
              </a:lnSpc>
              <a:buNone/>
            </a:pPr>
            <a:endParaRPr lang="en-US" sz="1944" dirty="0"/>
          </a:p>
        </p:txBody>
      </p:sp>
      <p:sp>
        <p:nvSpPr>
          <p:cNvPr id="6" name="Text 3"/>
          <p:cNvSpPr/>
          <p:nvPr/>
        </p:nvSpPr>
        <p:spPr>
          <a:xfrm>
            <a:off x="7623929" y="2303383"/>
            <a:ext cx="6150054" cy="1697117"/>
          </a:xfrm>
          <a:prstGeom prst="rect">
            <a:avLst/>
          </a:prstGeom>
          <a:noFill/>
          <a:ln/>
        </p:spPr>
        <p:txBody>
          <a:bodyPr wrap="square" rtlCol="0" anchor="t"/>
          <a:lstStyle/>
          <a:p>
            <a:pPr marL="0" indent="0">
              <a:lnSpc>
                <a:spcPts val="6683"/>
              </a:lnSpc>
              <a:buNone/>
            </a:pPr>
            <a:r>
              <a:rPr lang="en-US" sz="5346" b="1" kern="0" spc="-107"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Software Requirements</a:t>
            </a:r>
            <a:endParaRPr lang="en-US" sz="5346" dirty="0">
              <a:gradFill>
                <a:gsLst>
                  <a:gs pos="10000">
                    <a:srgbClr val="591CE6"/>
                  </a:gs>
                  <a:gs pos="90000">
                    <a:srgbClr val="FB8B61"/>
                  </a:gs>
                  <a:gs pos="45000">
                    <a:srgbClr val="F9598D"/>
                  </a:gs>
                </a:gsLst>
                <a:lin ang="0" scaled="1"/>
              </a:gradFill>
            </a:endParaRPr>
          </a:p>
        </p:txBody>
      </p:sp>
      <p:sp>
        <p:nvSpPr>
          <p:cNvPr id="7" name="Text 4"/>
          <p:cNvSpPr/>
          <p:nvPr/>
        </p:nvSpPr>
        <p:spPr>
          <a:xfrm>
            <a:off x="8018859" y="4247317"/>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Operating System</a:t>
            </a:r>
            <a:r>
              <a:rPr lang="en-US" sz="1944" kern="0" spc="-39" dirty="0">
                <a:solidFill>
                  <a:srgbClr val="272525"/>
                </a:solidFill>
                <a:latin typeface="Inter" pitchFamily="34" charset="0"/>
                <a:ea typeface="Inter" pitchFamily="34" charset="-122"/>
                <a:cs typeface="Inter" pitchFamily="34" charset="-120"/>
              </a:rPr>
              <a:t>: Windows 10</a:t>
            </a:r>
            <a:endParaRPr lang="en-US" sz="1944" dirty="0"/>
          </a:p>
        </p:txBody>
      </p:sp>
      <p:sp>
        <p:nvSpPr>
          <p:cNvPr id="8" name="Text 5"/>
          <p:cNvSpPr/>
          <p:nvPr/>
        </p:nvSpPr>
        <p:spPr>
          <a:xfrm>
            <a:off x="8018859" y="4728686"/>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Coding Language</a:t>
            </a:r>
            <a:r>
              <a:rPr lang="en-US" sz="1944" kern="0" spc="-39" dirty="0">
                <a:solidFill>
                  <a:srgbClr val="272525"/>
                </a:solidFill>
                <a:latin typeface="Inter" pitchFamily="34" charset="0"/>
                <a:ea typeface="Inter" pitchFamily="34" charset="-122"/>
                <a:cs typeface="Inter" pitchFamily="34" charset="-120"/>
              </a:rPr>
              <a:t>: Python</a:t>
            </a:r>
            <a:endParaRPr lang="en-US" sz="1944" dirty="0"/>
          </a:p>
        </p:txBody>
      </p:sp>
      <p:sp>
        <p:nvSpPr>
          <p:cNvPr id="9" name="Text 6"/>
          <p:cNvSpPr/>
          <p:nvPr/>
        </p:nvSpPr>
        <p:spPr>
          <a:xfrm>
            <a:off x="8018859" y="5210056"/>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Web Framework</a:t>
            </a:r>
            <a:r>
              <a:rPr lang="en-US" sz="1944" kern="0" spc="-39" dirty="0">
                <a:solidFill>
                  <a:srgbClr val="272525"/>
                </a:solidFill>
                <a:latin typeface="Inter" pitchFamily="34" charset="0"/>
                <a:ea typeface="Inter" pitchFamily="34" charset="-122"/>
                <a:cs typeface="Inter" pitchFamily="34" charset="-120"/>
              </a:rPr>
              <a:t>: Flask</a:t>
            </a:r>
            <a:endParaRPr lang="en-US" sz="1944" dirty="0"/>
          </a:p>
        </p:txBody>
      </p:sp>
      <p:sp>
        <p:nvSpPr>
          <p:cNvPr id="10" name="Text 7"/>
          <p:cNvSpPr/>
          <p:nvPr/>
        </p:nvSpPr>
        <p:spPr>
          <a:xfrm>
            <a:off x="8018859" y="5691426"/>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Development Environment</a:t>
            </a:r>
            <a:r>
              <a:rPr lang="en-US" sz="1944" kern="0" spc="-39" dirty="0">
                <a:solidFill>
                  <a:srgbClr val="272525"/>
                </a:solidFill>
                <a:latin typeface="Inter" pitchFamily="34" charset="0"/>
                <a:ea typeface="Inter" pitchFamily="34" charset="-122"/>
                <a:cs typeface="Inter" pitchFamily="34" charset="-120"/>
              </a:rPr>
              <a:t>: VS Code or PyCharm</a:t>
            </a: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6" name="Text 2"/>
          <p:cNvSpPr/>
          <p:nvPr/>
        </p:nvSpPr>
        <p:spPr>
          <a:xfrm>
            <a:off x="788789" y="800814"/>
            <a:ext cx="7566422" cy="2324219"/>
          </a:xfrm>
          <a:prstGeom prst="rect">
            <a:avLst/>
          </a:prstGeom>
          <a:noFill/>
          <a:ln/>
        </p:spPr>
        <p:txBody>
          <a:bodyPr wrap="square" rtlCol="0" anchor="t"/>
          <a:lstStyle/>
          <a:p>
            <a:pPr marL="0" indent="0">
              <a:lnSpc>
                <a:spcPts val="6101"/>
              </a:lnSpc>
              <a:buNone/>
            </a:pPr>
            <a:r>
              <a:rPr lang="en-US" sz="4881" b="1" kern="0" spc="-98"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Conclusion: Unlocking the Potential of ML for CKD Management</a:t>
            </a:r>
            <a:endParaRPr lang="en-US" sz="4881" dirty="0">
              <a:gradFill>
                <a:gsLst>
                  <a:gs pos="10000">
                    <a:srgbClr val="591CE6"/>
                  </a:gs>
                  <a:gs pos="90000">
                    <a:srgbClr val="FB8B61"/>
                  </a:gs>
                  <a:gs pos="45000">
                    <a:srgbClr val="F9598D"/>
                  </a:gs>
                </a:gsLst>
                <a:lin ang="0" scaled="1"/>
              </a:gradFill>
            </a:endParaRPr>
          </a:p>
        </p:txBody>
      </p:sp>
      <p:sp>
        <p:nvSpPr>
          <p:cNvPr id="7" name="Text 3"/>
          <p:cNvSpPr/>
          <p:nvPr/>
        </p:nvSpPr>
        <p:spPr>
          <a:xfrm>
            <a:off x="788789" y="3463052"/>
            <a:ext cx="7566422" cy="3965734"/>
          </a:xfrm>
          <a:prstGeom prst="rect">
            <a:avLst/>
          </a:prstGeom>
          <a:noFill/>
          <a:ln/>
        </p:spPr>
        <p:txBody>
          <a:bodyPr wrap="square" rtlCol="0" anchor="t"/>
          <a:lstStyle/>
          <a:p>
            <a:pPr marL="0" indent="0">
              <a:lnSpc>
                <a:spcPts val="2840"/>
              </a:lnSpc>
              <a:buNone/>
            </a:pPr>
            <a:r>
              <a:rPr lang="en-US" sz="1775" kern="0" spc="-35" dirty="0">
                <a:solidFill>
                  <a:srgbClr val="272525"/>
                </a:solidFill>
                <a:latin typeface="Cambria" panose="02040503050406030204" pitchFamily="18" charset="0"/>
                <a:ea typeface="Cambria" panose="02040503050406030204" pitchFamily="18" charset="0"/>
                <a:cs typeface="Inter" pitchFamily="34" charset="-120"/>
              </a:rPr>
              <a:t>This project demonstrates the immense potential of machine learning techniques, specifically the Support Vector Machine classifier, in addressing the global challenge of Chronic Kidney Disease. By leveraging the power of data-driven prediction models, healthcare providers can now access a reliable and accurate tool for early CKD detection, personalized treatment planning, and efficient disease management. </a:t>
            </a:r>
          </a:p>
          <a:p>
            <a:pPr marL="0" indent="0">
              <a:lnSpc>
                <a:spcPts val="2840"/>
              </a:lnSpc>
              <a:buNone/>
            </a:pPr>
            <a:r>
              <a:rPr lang="en-US" sz="1775" kern="0" spc="-35" dirty="0">
                <a:solidFill>
                  <a:srgbClr val="272525"/>
                </a:solidFill>
                <a:latin typeface="Cambria" panose="02040503050406030204" pitchFamily="18" charset="0"/>
                <a:ea typeface="Cambria" panose="02040503050406030204" pitchFamily="18" charset="0"/>
                <a:cs typeface="Inter" pitchFamily="34" charset="-120"/>
              </a:rPr>
              <a:t>As the project continues to evolve and refine its approaches, the team remains committed to delivering actionable insights that can transform the way we approach this critical medical condition, ultimately improving patient outcomes and reducing the burden on healthcare systems worldwide.</a:t>
            </a:r>
            <a:endParaRPr lang="en-US" sz="1775" dirty="0">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7FBFAFF8-271F-7DFF-F5BE-E522891D4D5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79577" y="604769"/>
            <a:ext cx="4415246" cy="2077902"/>
          </a:xfrm>
          <a:prstGeom prst="rect">
            <a:avLst/>
          </a:prstGeom>
          <a:noFill/>
          <a:ln>
            <a:noFill/>
          </a:ln>
        </p:spPr>
      </p:pic>
      <p:pic>
        <p:nvPicPr>
          <p:cNvPr id="9" name="Picture 8">
            <a:extLst>
              <a:ext uri="{FF2B5EF4-FFF2-40B4-BE49-F238E27FC236}">
                <a16:creationId xmlns:a16="http://schemas.microsoft.com/office/drawing/2014/main" id="{FFBDC1CC-323A-12C4-25B4-4736CBCBC6E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79577" y="3221130"/>
            <a:ext cx="4415246" cy="44495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sp>
        <p:nvSpPr>
          <p:cNvPr id="4" name="Text 2"/>
          <p:cNvSpPr/>
          <p:nvPr/>
        </p:nvSpPr>
        <p:spPr>
          <a:xfrm>
            <a:off x="837724" y="851059"/>
            <a:ext cx="12216408" cy="822722"/>
          </a:xfrm>
          <a:prstGeom prst="rect">
            <a:avLst/>
          </a:prstGeom>
          <a:noFill/>
          <a:ln/>
        </p:spPr>
        <p:txBody>
          <a:bodyPr wrap="none" rtlCol="0" anchor="t"/>
          <a:lstStyle/>
          <a:p>
            <a:pPr>
              <a:lnSpc>
                <a:spcPts val="6455"/>
              </a:lnSpc>
            </a:pPr>
            <a:r>
              <a:rPr lang="en-US" sz="5164" b="1" kern="0" spc="-103" dirty="0">
                <a:gradFill flip="none" rotWithShape="1">
                  <a:gsLst>
                    <a:gs pos="5000">
                      <a:srgbClr val="591CE6"/>
                    </a:gs>
                    <a:gs pos="90000">
                      <a:srgbClr val="FB8B61"/>
                    </a:gs>
                    <a:gs pos="45000">
                      <a:srgbClr val="F9598D"/>
                    </a:gs>
                  </a:gsLst>
                  <a:lin ang="0" scaled="1"/>
                  <a:tileRect/>
                </a:gradFill>
                <a:latin typeface="Petrona" pitchFamily="34" charset="0"/>
                <a:ea typeface="Petrona" pitchFamily="34" charset="-122"/>
              </a:rPr>
              <a:t>Existing Approaches to Disease Prediction</a:t>
            </a:r>
          </a:p>
        </p:txBody>
      </p:sp>
      <p:sp>
        <p:nvSpPr>
          <p:cNvPr id="5" name="Text 3"/>
          <p:cNvSpPr/>
          <p:nvPr/>
        </p:nvSpPr>
        <p:spPr>
          <a:xfrm>
            <a:off x="837724" y="2272070"/>
            <a:ext cx="3688199" cy="411361"/>
          </a:xfrm>
          <a:prstGeom prst="rect">
            <a:avLst/>
          </a:prstGeom>
          <a:noFill/>
          <a:ln/>
        </p:spPr>
        <p:txBody>
          <a:bodyPr wrap="none" rtlCol="0" anchor="t"/>
          <a:lstStyle/>
          <a:p>
            <a:pPr marL="0" indent="0">
              <a:lnSpc>
                <a:spcPts val="3239"/>
              </a:lnSpc>
              <a:buNone/>
            </a:pPr>
            <a:r>
              <a:rPr lang="en-US" sz="2591" b="1" kern="0" spc="-52"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Decision Tree Algorithms</a:t>
            </a:r>
            <a:endParaRPr lang="en-US" sz="2591" dirty="0">
              <a:gradFill>
                <a:gsLst>
                  <a:gs pos="10000">
                    <a:srgbClr val="591CE6"/>
                  </a:gs>
                  <a:gs pos="90000">
                    <a:srgbClr val="FB8B61"/>
                  </a:gs>
                  <a:gs pos="45000">
                    <a:srgbClr val="F9598D"/>
                  </a:gs>
                </a:gsLst>
                <a:lin ang="0" scaled="1"/>
              </a:gradFill>
            </a:endParaRPr>
          </a:p>
        </p:txBody>
      </p:sp>
      <p:sp>
        <p:nvSpPr>
          <p:cNvPr id="6" name="Text 4"/>
          <p:cNvSpPr/>
          <p:nvPr/>
        </p:nvSpPr>
        <p:spPr>
          <a:xfrm>
            <a:off x="837724" y="2922746"/>
            <a:ext cx="4066698" cy="3829050"/>
          </a:xfrm>
          <a:prstGeom prst="rect">
            <a:avLst/>
          </a:prstGeom>
          <a:noFill/>
          <a:ln/>
        </p:spPr>
        <p:txBody>
          <a:bodyPr wrap="square" rtlCol="0" anchor="t"/>
          <a:lstStyle/>
          <a:p>
            <a:pPr>
              <a:lnSpc>
                <a:spcPts val="3015"/>
              </a:lnSpc>
            </a:pPr>
            <a:r>
              <a:rPr lang="en-US" sz="1885" kern="0" spc="-38" dirty="0">
                <a:solidFill>
                  <a:srgbClr val="272525"/>
                </a:solidFill>
                <a:latin typeface="Cambria" panose="02040503050406030204" pitchFamily="18" charset="0"/>
                <a:ea typeface="Cambria" panose="02040503050406030204" pitchFamily="18" charset="0"/>
                <a:cs typeface="Inter" pitchFamily="34" charset="-120"/>
              </a:rPr>
              <a:t>Previous studies have explored the use of decision tree algorithms, such as the one proposed by E. Perumal et al., for predicting cardiovascular diseases. These approaches have shown promising results, but are known to be unstable, with small changes in data leading to significant alterations in the model structure.</a:t>
            </a:r>
            <a:endParaRPr lang="en-US" sz="1885" dirty="0">
              <a:latin typeface="Cambria" panose="02040503050406030204" pitchFamily="18" charset="0"/>
              <a:ea typeface="Cambria" panose="02040503050406030204" pitchFamily="18" charset="0"/>
            </a:endParaRPr>
          </a:p>
        </p:txBody>
      </p:sp>
      <p:sp>
        <p:nvSpPr>
          <p:cNvPr id="7" name="Text 5"/>
          <p:cNvSpPr/>
          <p:nvPr/>
        </p:nvSpPr>
        <p:spPr>
          <a:xfrm>
            <a:off x="5357813" y="2272070"/>
            <a:ext cx="3291007" cy="411361"/>
          </a:xfrm>
          <a:prstGeom prst="rect">
            <a:avLst/>
          </a:prstGeom>
          <a:noFill/>
          <a:ln/>
        </p:spPr>
        <p:txBody>
          <a:bodyPr wrap="none" rtlCol="0" anchor="t"/>
          <a:lstStyle/>
          <a:p>
            <a:pPr marL="0" indent="0">
              <a:lnSpc>
                <a:spcPts val="3239"/>
              </a:lnSpc>
              <a:buNone/>
            </a:pPr>
            <a:r>
              <a:rPr lang="en-US" sz="2591" b="1" kern="0" spc="-52"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Neural Networks</a:t>
            </a:r>
            <a:endParaRPr lang="en-US" sz="2591" dirty="0">
              <a:gradFill>
                <a:gsLst>
                  <a:gs pos="10000">
                    <a:srgbClr val="591CE6"/>
                  </a:gs>
                  <a:gs pos="90000">
                    <a:srgbClr val="FB8B61"/>
                  </a:gs>
                  <a:gs pos="45000">
                    <a:srgbClr val="F9598D"/>
                  </a:gs>
                </a:gsLst>
                <a:lin ang="0" scaled="1"/>
              </a:gradFill>
            </a:endParaRPr>
          </a:p>
        </p:txBody>
      </p:sp>
      <p:sp>
        <p:nvSpPr>
          <p:cNvPr id="8" name="Text 6"/>
          <p:cNvSpPr/>
          <p:nvPr/>
        </p:nvSpPr>
        <p:spPr>
          <a:xfrm>
            <a:off x="5357812" y="2922746"/>
            <a:ext cx="4066699" cy="3829050"/>
          </a:xfrm>
          <a:prstGeom prst="rect">
            <a:avLst/>
          </a:prstGeom>
          <a:noFill/>
          <a:ln/>
        </p:spPr>
        <p:txBody>
          <a:bodyPr wrap="square" rtlCol="0" anchor="t"/>
          <a:lstStyle/>
          <a:p>
            <a:pPr>
              <a:lnSpc>
                <a:spcPts val="3015"/>
              </a:lnSpc>
            </a:pPr>
            <a:r>
              <a:rPr lang="en-US" sz="1885" kern="0" spc="-38" dirty="0">
                <a:solidFill>
                  <a:srgbClr val="272525"/>
                </a:solidFill>
                <a:latin typeface="Cambria" panose="02040503050406030204" pitchFamily="18" charset="0"/>
                <a:ea typeface="Cambria" panose="02040503050406030204" pitchFamily="18" charset="0"/>
                <a:cs typeface="Inter" pitchFamily="34" charset="-120"/>
              </a:rPr>
              <a:t>Researchers like R. Shinde et al. have introduced the Multilayered Perceptron (MLP) separator for predicting hepatic cirrhosis in patients with Hepatitis B. While these neural network-based models have demonstrated strong predictive power, they can suffer from issues like complexity and the need for large training datasets.</a:t>
            </a:r>
            <a:endParaRPr lang="en-US" sz="1885" dirty="0">
              <a:latin typeface="Cambria" panose="02040503050406030204" pitchFamily="18" charset="0"/>
              <a:ea typeface="Cambria" panose="02040503050406030204" pitchFamily="18" charset="0"/>
            </a:endParaRPr>
          </a:p>
        </p:txBody>
      </p:sp>
      <p:sp>
        <p:nvSpPr>
          <p:cNvPr id="9" name="Text 7"/>
          <p:cNvSpPr/>
          <p:nvPr/>
        </p:nvSpPr>
        <p:spPr>
          <a:xfrm>
            <a:off x="9877901" y="2272070"/>
            <a:ext cx="3928586" cy="822722"/>
          </a:xfrm>
          <a:prstGeom prst="rect">
            <a:avLst/>
          </a:prstGeom>
          <a:noFill/>
          <a:ln/>
        </p:spPr>
        <p:txBody>
          <a:bodyPr wrap="square" rtlCol="0" anchor="t"/>
          <a:lstStyle/>
          <a:p>
            <a:pPr marL="0" indent="0">
              <a:lnSpc>
                <a:spcPts val="3239"/>
              </a:lnSpc>
              <a:buNone/>
            </a:pPr>
            <a:r>
              <a:rPr lang="en-US" sz="2591" b="1" kern="0" spc="-52"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Limitations of Existing Approaches</a:t>
            </a:r>
            <a:endParaRPr lang="en-US" sz="2591" dirty="0">
              <a:gradFill>
                <a:gsLst>
                  <a:gs pos="10000">
                    <a:srgbClr val="591CE6"/>
                  </a:gs>
                  <a:gs pos="90000">
                    <a:srgbClr val="FB8B61"/>
                  </a:gs>
                  <a:gs pos="45000">
                    <a:srgbClr val="F9598D"/>
                  </a:gs>
                </a:gsLst>
                <a:lin ang="0" scaled="1"/>
              </a:gradFill>
            </a:endParaRPr>
          </a:p>
        </p:txBody>
      </p:sp>
      <p:sp>
        <p:nvSpPr>
          <p:cNvPr id="11" name="TextBox 10">
            <a:extLst>
              <a:ext uri="{FF2B5EF4-FFF2-40B4-BE49-F238E27FC236}">
                <a16:creationId xmlns:a16="http://schemas.microsoft.com/office/drawing/2014/main" id="{5D7773B8-7418-9FBD-CA3E-C83FF463BB86}"/>
              </a:ext>
            </a:extLst>
          </p:cNvPr>
          <p:cNvSpPr txBox="1"/>
          <p:nvPr/>
        </p:nvSpPr>
        <p:spPr>
          <a:xfrm>
            <a:off x="9877901" y="3279625"/>
            <a:ext cx="3573404" cy="4366580"/>
          </a:xfrm>
          <a:prstGeom prst="rect">
            <a:avLst/>
          </a:prstGeom>
          <a:noFill/>
        </p:spPr>
        <p:txBody>
          <a:bodyPr wrap="square" rtlCol="0">
            <a:spAutoFit/>
          </a:bodyPr>
          <a:lstStyle/>
          <a:p>
            <a:pPr>
              <a:lnSpc>
                <a:spcPts val="2800"/>
              </a:lnSpc>
            </a:pPr>
            <a:r>
              <a:rPr lang="en-US" sz="1890" kern="0" spc="-38" dirty="0">
                <a:solidFill>
                  <a:srgbClr val="272525"/>
                </a:solidFill>
                <a:latin typeface="Cambria" panose="02040503050406030204" pitchFamily="18" charset="0"/>
                <a:ea typeface="Cambria" panose="02040503050406030204" pitchFamily="18" charset="0"/>
                <a:cs typeface="Inter" pitchFamily="34" charset="-120"/>
              </a:rPr>
              <a:t>The instability of decision tree models, the complexity of neural networks, and the reliance on large training datasets are key challenges that often limit the effectiveness of traditional disease prediction algorithms. This underscores the need for a more robust and efficient approach, such as the one proposed in this project.</a:t>
            </a:r>
            <a:endParaRPr lang="en-US" sz="1890" dirty="0">
              <a:latin typeface="Cambria" panose="02040503050406030204" pitchFamily="18" charset="0"/>
              <a:ea typeface="Cambria" panose="02040503050406030204" pitchFamily="18" charset="0"/>
            </a:endParaRPr>
          </a:p>
          <a:p>
            <a:pPr>
              <a:lnSpc>
                <a:spcPts val="2800"/>
              </a:lnSpc>
            </a:pPr>
            <a:endParaRPr lang="en-US" sz="1890"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15979" y="2872264"/>
            <a:ext cx="5054322" cy="2485073"/>
          </a:xfrm>
          <a:prstGeom prst="rect">
            <a:avLst/>
          </a:prstGeom>
        </p:spPr>
      </p:pic>
      <p:sp>
        <p:nvSpPr>
          <p:cNvPr id="6" name="Text 2"/>
          <p:cNvSpPr/>
          <p:nvPr/>
        </p:nvSpPr>
        <p:spPr>
          <a:xfrm>
            <a:off x="6091238" y="736640"/>
            <a:ext cx="6744653" cy="594122"/>
          </a:xfrm>
          <a:prstGeom prst="rect">
            <a:avLst/>
          </a:prstGeom>
          <a:noFill/>
          <a:ln/>
        </p:spPr>
        <p:txBody>
          <a:bodyPr wrap="none" rtlCol="0" anchor="t"/>
          <a:lstStyle/>
          <a:p>
            <a:pPr indent="0">
              <a:lnSpc>
                <a:spcPts val="6455"/>
              </a:lnSpc>
              <a:buNone/>
            </a:pPr>
            <a:r>
              <a:rPr lang="en-US" sz="4400" b="1" kern="0" spc="-103" dirty="0">
                <a:gradFill flip="none" rotWithShape="1">
                  <a:gsLst>
                    <a:gs pos="5000">
                      <a:srgbClr val="591CE6"/>
                    </a:gs>
                    <a:gs pos="90000">
                      <a:srgbClr val="FB8B61"/>
                    </a:gs>
                    <a:gs pos="45000">
                      <a:srgbClr val="F9598D"/>
                    </a:gs>
                  </a:gsLst>
                  <a:lin ang="0" scaled="1"/>
                  <a:tileRect/>
                </a:gradFill>
                <a:latin typeface="Petrona" pitchFamily="34" charset="0"/>
                <a:ea typeface="Petrona" pitchFamily="34" charset="-122"/>
              </a:rPr>
              <a:t>Proposed CKD Prediction Model</a:t>
            </a:r>
          </a:p>
        </p:txBody>
      </p:sp>
      <p:sp>
        <p:nvSpPr>
          <p:cNvPr id="7" name="Shape 3"/>
          <p:cNvSpPr/>
          <p:nvPr/>
        </p:nvSpPr>
        <p:spPr>
          <a:xfrm>
            <a:off x="6339007" y="1589961"/>
            <a:ext cx="22860" cy="5903000"/>
          </a:xfrm>
          <a:prstGeom prst="roundRect">
            <a:avLst>
              <a:gd name="adj" fmla="val 317520"/>
            </a:avLst>
          </a:prstGeom>
          <a:solidFill>
            <a:srgbClr val="C6BDDA"/>
          </a:solidFill>
          <a:ln/>
        </p:spPr>
        <p:txBody>
          <a:bodyPr/>
          <a:lstStyle/>
          <a:p>
            <a:endParaRPr lang="en-US" dirty="0"/>
          </a:p>
        </p:txBody>
      </p:sp>
      <p:sp>
        <p:nvSpPr>
          <p:cNvPr id="8" name="Shape 4"/>
          <p:cNvSpPr/>
          <p:nvPr/>
        </p:nvSpPr>
        <p:spPr>
          <a:xfrm>
            <a:off x="6521946" y="1967151"/>
            <a:ext cx="604837" cy="22860"/>
          </a:xfrm>
          <a:prstGeom prst="roundRect">
            <a:avLst>
              <a:gd name="adj" fmla="val 317520"/>
            </a:avLst>
          </a:prstGeom>
          <a:solidFill>
            <a:srgbClr val="C6BDDA"/>
          </a:solidFill>
          <a:ln/>
        </p:spPr>
        <p:txBody>
          <a:bodyPr/>
          <a:lstStyle/>
          <a:p>
            <a:endParaRPr lang="en-US" dirty="0"/>
          </a:p>
        </p:txBody>
      </p:sp>
      <p:sp>
        <p:nvSpPr>
          <p:cNvPr id="9" name="Shape 5"/>
          <p:cNvSpPr/>
          <p:nvPr/>
        </p:nvSpPr>
        <p:spPr>
          <a:xfrm>
            <a:off x="6156067" y="1784271"/>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10" name="Text 6"/>
          <p:cNvSpPr/>
          <p:nvPr/>
        </p:nvSpPr>
        <p:spPr>
          <a:xfrm>
            <a:off x="6292275" y="1836063"/>
            <a:ext cx="116324"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1</a:t>
            </a:r>
            <a:endParaRPr lang="en-US" sz="2245" dirty="0"/>
          </a:p>
        </p:txBody>
      </p:sp>
      <p:sp>
        <p:nvSpPr>
          <p:cNvPr id="11" name="Text 7"/>
          <p:cNvSpPr/>
          <p:nvPr/>
        </p:nvSpPr>
        <p:spPr>
          <a:xfrm>
            <a:off x="7300913" y="1762720"/>
            <a:ext cx="2376249" cy="297061"/>
          </a:xfrm>
          <a:prstGeom prst="rect">
            <a:avLst/>
          </a:prstGeom>
          <a:noFill/>
          <a:ln/>
        </p:spPr>
        <p:txBody>
          <a:bodyPr wrap="none" rtlCol="0" anchor="t"/>
          <a:lstStyle/>
          <a:p>
            <a:pPr marL="0" indent="0" algn="l">
              <a:lnSpc>
                <a:spcPts val="2339"/>
              </a:lnSpc>
              <a:buNone/>
            </a:pPr>
            <a:r>
              <a:rPr lang="en-US" sz="1871" b="1" kern="0" spc="-37" dirty="0">
                <a:solidFill>
                  <a:srgbClr val="272525"/>
                </a:solidFill>
                <a:latin typeface="Petrona" pitchFamily="34" charset="0"/>
                <a:ea typeface="Petrona" pitchFamily="34" charset="-122"/>
                <a:cs typeface="Petrona" pitchFamily="34" charset="-120"/>
              </a:rPr>
              <a:t>CKD Prediction</a:t>
            </a:r>
            <a:endParaRPr lang="en-US" sz="1871" dirty="0"/>
          </a:p>
        </p:txBody>
      </p:sp>
      <p:sp>
        <p:nvSpPr>
          <p:cNvPr id="12" name="Text 8"/>
          <p:cNvSpPr/>
          <p:nvPr/>
        </p:nvSpPr>
        <p:spPr>
          <a:xfrm>
            <a:off x="7300913" y="2163366"/>
            <a:ext cx="6724650" cy="1106329"/>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primary goal of this project is to develop a machine learning model capable of accurately predicting the onset and progression of Chronic Kidney Disease (CKD). By leveraging the power of the Support Vector Machine (SVM) classifier, the team aims to create a robust and reliable tool for early CKD detection.</a:t>
            </a:r>
            <a:endParaRPr lang="en-US" sz="1361" dirty="0">
              <a:latin typeface="Cambria" panose="02040503050406030204" pitchFamily="18" charset="0"/>
              <a:ea typeface="Cambria" panose="02040503050406030204" pitchFamily="18" charset="0"/>
            </a:endParaRPr>
          </a:p>
        </p:txBody>
      </p:sp>
      <p:sp>
        <p:nvSpPr>
          <p:cNvPr id="13" name="Shape 9"/>
          <p:cNvSpPr/>
          <p:nvPr/>
        </p:nvSpPr>
        <p:spPr>
          <a:xfrm>
            <a:off x="6521946" y="3992404"/>
            <a:ext cx="604837" cy="22860"/>
          </a:xfrm>
          <a:prstGeom prst="roundRect">
            <a:avLst>
              <a:gd name="adj" fmla="val 317520"/>
            </a:avLst>
          </a:prstGeom>
          <a:solidFill>
            <a:srgbClr val="C6BDDA"/>
          </a:solidFill>
          <a:ln/>
        </p:spPr>
        <p:txBody>
          <a:bodyPr/>
          <a:lstStyle/>
          <a:p>
            <a:endParaRPr lang="en-US" dirty="0"/>
          </a:p>
        </p:txBody>
      </p:sp>
      <p:sp>
        <p:nvSpPr>
          <p:cNvPr id="14" name="Shape 10"/>
          <p:cNvSpPr/>
          <p:nvPr/>
        </p:nvSpPr>
        <p:spPr>
          <a:xfrm>
            <a:off x="6156067" y="3809524"/>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15" name="Text 11"/>
          <p:cNvSpPr/>
          <p:nvPr/>
        </p:nvSpPr>
        <p:spPr>
          <a:xfrm>
            <a:off x="6272391" y="3861316"/>
            <a:ext cx="155972"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2</a:t>
            </a:r>
            <a:endParaRPr lang="en-US" sz="2245" dirty="0"/>
          </a:p>
        </p:txBody>
      </p:sp>
      <p:sp>
        <p:nvSpPr>
          <p:cNvPr id="16" name="Text 12"/>
          <p:cNvSpPr/>
          <p:nvPr/>
        </p:nvSpPr>
        <p:spPr>
          <a:xfrm>
            <a:off x="7300913" y="3787973"/>
            <a:ext cx="2376249" cy="297061"/>
          </a:xfrm>
          <a:prstGeom prst="rect">
            <a:avLst/>
          </a:prstGeom>
          <a:noFill/>
          <a:ln/>
        </p:spPr>
        <p:txBody>
          <a:bodyPr wrap="none" rtlCol="0" anchor="t"/>
          <a:lstStyle/>
          <a:p>
            <a:pPr marL="0" indent="0" algn="l">
              <a:lnSpc>
                <a:spcPts val="2339"/>
              </a:lnSpc>
              <a:buNone/>
            </a:pPr>
            <a:r>
              <a:rPr lang="en-US" sz="1871" b="1" kern="0" spc="-37" dirty="0">
                <a:solidFill>
                  <a:srgbClr val="272525"/>
                </a:solidFill>
                <a:latin typeface="Petrona" pitchFamily="34" charset="0"/>
                <a:ea typeface="Petrona" pitchFamily="34" charset="-122"/>
                <a:cs typeface="Petrona" pitchFamily="34" charset="-120"/>
              </a:rPr>
              <a:t>Feature Selection</a:t>
            </a:r>
            <a:endParaRPr lang="en-US" sz="1871" dirty="0"/>
          </a:p>
        </p:txBody>
      </p:sp>
      <p:sp>
        <p:nvSpPr>
          <p:cNvPr id="17" name="Text 13"/>
          <p:cNvSpPr/>
          <p:nvPr/>
        </p:nvSpPr>
        <p:spPr>
          <a:xfrm>
            <a:off x="7300913" y="4188619"/>
            <a:ext cx="6724650" cy="1106329"/>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Prior to applying the classification algorithm, the team will carefully select the most informative features from the available pathology data. This feature selection process is crucial for enhancing the model's performance and ensuring the most accurate CKD predictions.</a:t>
            </a:r>
            <a:endParaRPr lang="en-US" sz="1361" dirty="0">
              <a:latin typeface="Cambria" panose="02040503050406030204" pitchFamily="18" charset="0"/>
              <a:ea typeface="Cambria" panose="02040503050406030204" pitchFamily="18" charset="0"/>
            </a:endParaRPr>
          </a:p>
        </p:txBody>
      </p:sp>
      <p:sp>
        <p:nvSpPr>
          <p:cNvPr id="18" name="Shape 14"/>
          <p:cNvSpPr/>
          <p:nvPr/>
        </p:nvSpPr>
        <p:spPr>
          <a:xfrm>
            <a:off x="6521946" y="6017657"/>
            <a:ext cx="604837" cy="22860"/>
          </a:xfrm>
          <a:prstGeom prst="roundRect">
            <a:avLst>
              <a:gd name="adj" fmla="val 317520"/>
            </a:avLst>
          </a:prstGeom>
          <a:solidFill>
            <a:srgbClr val="C6BDDA"/>
          </a:solidFill>
          <a:ln/>
        </p:spPr>
        <p:txBody>
          <a:bodyPr/>
          <a:lstStyle/>
          <a:p>
            <a:endParaRPr lang="en-US" dirty="0"/>
          </a:p>
        </p:txBody>
      </p:sp>
      <p:sp>
        <p:nvSpPr>
          <p:cNvPr id="19" name="Shape 15"/>
          <p:cNvSpPr/>
          <p:nvPr/>
        </p:nvSpPr>
        <p:spPr>
          <a:xfrm>
            <a:off x="6156067" y="5834777"/>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20" name="Text 16"/>
          <p:cNvSpPr/>
          <p:nvPr/>
        </p:nvSpPr>
        <p:spPr>
          <a:xfrm>
            <a:off x="6272510" y="5886569"/>
            <a:ext cx="155734"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3</a:t>
            </a:r>
            <a:endParaRPr lang="en-US" sz="2245" dirty="0"/>
          </a:p>
        </p:txBody>
      </p:sp>
      <p:sp>
        <p:nvSpPr>
          <p:cNvPr id="21" name="Text 17"/>
          <p:cNvSpPr/>
          <p:nvPr/>
        </p:nvSpPr>
        <p:spPr>
          <a:xfrm>
            <a:off x="7300913" y="5813227"/>
            <a:ext cx="2376249" cy="297061"/>
          </a:xfrm>
          <a:prstGeom prst="rect">
            <a:avLst/>
          </a:prstGeom>
          <a:noFill/>
          <a:ln/>
        </p:spPr>
        <p:txBody>
          <a:bodyPr wrap="none" rtlCol="0" anchor="t"/>
          <a:lstStyle/>
          <a:p>
            <a:pPr marL="0" indent="0" algn="l">
              <a:lnSpc>
                <a:spcPts val="2339"/>
              </a:lnSpc>
              <a:buNone/>
            </a:pPr>
            <a:r>
              <a:rPr lang="en-US" sz="1871" b="1" kern="0" spc="-37" dirty="0">
                <a:solidFill>
                  <a:srgbClr val="272525"/>
                </a:solidFill>
                <a:latin typeface="Petrona" pitchFamily="34" charset="0"/>
                <a:ea typeface="Petrona" pitchFamily="34" charset="-122"/>
                <a:cs typeface="Petrona" pitchFamily="34" charset="-120"/>
              </a:rPr>
              <a:t>Experimental Analysis</a:t>
            </a:r>
            <a:endParaRPr lang="en-US" sz="1871" dirty="0"/>
          </a:p>
        </p:txBody>
      </p:sp>
      <p:sp>
        <p:nvSpPr>
          <p:cNvPr id="22" name="Text 18"/>
          <p:cNvSpPr/>
          <p:nvPr/>
        </p:nvSpPr>
        <p:spPr>
          <a:xfrm>
            <a:off x="7300913" y="6213872"/>
            <a:ext cx="6850630" cy="1106329"/>
          </a:xfrm>
          <a:prstGeom prst="rect">
            <a:avLst/>
          </a:prstGeom>
          <a:noFill/>
          <a:ln/>
        </p:spPr>
        <p:txBody>
          <a:bodyPr wrap="square" rtlCol="0" anchor="t"/>
          <a:lstStyle/>
          <a:p>
            <a:pPr marL="0" indent="0" algn="l">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project will involve a thorough exploration of various machine learning techniques and extensive experimental analysis to identify the optimal algorithm for effectively classifying different stages of CKD. This rigorous approach will help ensure the model's reliability and efficiency in real-world healthcare settings.</a:t>
            </a:r>
            <a:endParaRPr lang="en-US" sz="1361"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25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25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25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25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25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25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25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25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00"/>
                                        <p:tgtEl>
                                          <p:spTgt spid="22"/>
                                        </p:tgtEl>
                                      </p:cBhvr>
                                    </p:animEffect>
                                    <p:anim calcmode="lin" valueType="num">
                                      <p:cBhvr>
                                        <p:cTn id="93" dur="1000" fill="hold"/>
                                        <p:tgtEl>
                                          <p:spTgt spid="22"/>
                                        </p:tgtEl>
                                        <p:attrNameLst>
                                          <p:attrName>ppt_x</p:attrName>
                                        </p:attrNameLst>
                                      </p:cBhvr>
                                      <p:tavLst>
                                        <p:tav tm="0">
                                          <p:val>
                                            <p:strVal val="#ppt_x"/>
                                          </p:val>
                                        </p:tav>
                                        <p:tav tm="100000">
                                          <p:val>
                                            <p:strVal val="#ppt_x"/>
                                          </p:val>
                                        </p:tav>
                                      </p:tavLst>
                                    </p:anim>
                                    <p:anim calcmode="lin" valueType="num">
                                      <p:cBhvr>
                                        <p:cTn id="9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15" grpId="0" animBg="1"/>
      <p:bldP spid="16" grpId="0" animBg="1"/>
      <p:bldP spid="17"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338304"/>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8338304"/>
          </a:xfrm>
          <a:prstGeom prst="rect">
            <a:avLst/>
          </a:prstGeom>
        </p:spPr>
      </p:pic>
      <p:pic>
        <p:nvPicPr>
          <p:cNvPr id="5" name="Image 1" descr="preencoded.png"/>
          <p:cNvPicPr>
            <a:picLocks noChangeAspect="1"/>
          </p:cNvPicPr>
          <p:nvPr/>
        </p:nvPicPr>
        <p:blipFill>
          <a:blip r:embed="rId4"/>
          <a:stretch>
            <a:fillRect/>
          </a:stretch>
        </p:blipFill>
        <p:spPr>
          <a:xfrm>
            <a:off x="9360098" y="2162175"/>
            <a:ext cx="5054203" cy="4013954"/>
          </a:xfrm>
          <a:prstGeom prst="rect">
            <a:avLst/>
          </a:prstGeom>
        </p:spPr>
      </p:pic>
      <p:sp>
        <p:nvSpPr>
          <p:cNvPr id="6" name="Text 2"/>
          <p:cNvSpPr/>
          <p:nvPr/>
        </p:nvSpPr>
        <p:spPr>
          <a:xfrm>
            <a:off x="604837" y="665797"/>
            <a:ext cx="7934325" cy="1188244"/>
          </a:xfrm>
          <a:prstGeom prst="rect">
            <a:avLst/>
          </a:prstGeom>
          <a:noFill/>
          <a:ln/>
        </p:spPr>
        <p:txBody>
          <a:bodyPr wrap="square" rtlCol="0" anchor="t"/>
          <a:lstStyle/>
          <a:p>
            <a:pPr>
              <a:lnSpc>
                <a:spcPts val="6455"/>
              </a:lnSpc>
            </a:pPr>
            <a:r>
              <a:rPr lang="en-US" sz="3600" b="1" kern="0" spc="-103" dirty="0">
                <a:gradFill flip="none" rotWithShape="1">
                  <a:gsLst>
                    <a:gs pos="5000">
                      <a:srgbClr val="591CE6"/>
                    </a:gs>
                    <a:gs pos="90000">
                      <a:srgbClr val="FB8B61"/>
                    </a:gs>
                    <a:gs pos="45000">
                      <a:srgbClr val="F9598D"/>
                    </a:gs>
                  </a:gsLst>
                  <a:lin ang="0" scaled="1"/>
                  <a:tileRect/>
                </a:gradFill>
                <a:latin typeface="Petrona" pitchFamily="34" charset="0"/>
                <a:ea typeface="Petrona" pitchFamily="34" charset="-122"/>
              </a:rPr>
              <a:t>Advantages of the Proposed SVM Model</a:t>
            </a:r>
          </a:p>
        </p:txBody>
      </p:sp>
      <p:sp>
        <p:nvSpPr>
          <p:cNvPr id="7" name="Shape 3"/>
          <p:cNvSpPr/>
          <p:nvPr/>
        </p:nvSpPr>
        <p:spPr>
          <a:xfrm>
            <a:off x="604837" y="2116931"/>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8" name="Text 4"/>
          <p:cNvSpPr/>
          <p:nvPr/>
        </p:nvSpPr>
        <p:spPr>
          <a:xfrm>
            <a:off x="741045" y="2168723"/>
            <a:ext cx="116324"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1</a:t>
            </a:r>
            <a:endParaRPr lang="en-US" sz="2245" dirty="0"/>
          </a:p>
        </p:txBody>
      </p:sp>
      <p:sp>
        <p:nvSpPr>
          <p:cNvPr id="9" name="Text 5"/>
          <p:cNvSpPr/>
          <p:nvPr/>
        </p:nvSpPr>
        <p:spPr>
          <a:xfrm>
            <a:off x="1166336" y="2116931"/>
            <a:ext cx="2376249" cy="297061"/>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Higher Accuracy</a:t>
            </a:r>
            <a:endParaRPr lang="en-US" sz="1871" dirty="0"/>
          </a:p>
        </p:txBody>
      </p:sp>
      <p:sp>
        <p:nvSpPr>
          <p:cNvPr id="10" name="Text 6"/>
          <p:cNvSpPr/>
          <p:nvPr/>
        </p:nvSpPr>
        <p:spPr>
          <a:xfrm>
            <a:off x="1166336" y="2517577"/>
            <a:ext cx="7372826"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proposed SVM classifier has achieved an impressive 94% accuracy in predicting CKD, outperforming many existing systems and demonstrating its effectiveness in this critical medical application.</a:t>
            </a:r>
            <a:endParaRPr lang="en-US" sz="1361" dirty="0">
              <a:latin typeface="Cambria" panose="02040503050406030204" pitchFamily="18" charset="0"/>
              <a:ea typeface="Cambria" panose="02040503050406030204" pitchFamily="18" charset="0"/>
            </a:endParaRPr>
          </a:p>
        </p:txBody>
      </p:sp>
      <p:sp>
        <p:nvSpPr>
          <p:cNvPr id="11" name="Shape 7"/>
          <p:cNvSpPr/>
          <p:nvPr/>
        </p:nvSpPr>
        <p:spPr>
          <a:xfrm>
            <a:off x="604837" y="3714393"/>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12" name="Text 8"/>
          <p:cNvSpPr/>
          <p:nvPr/>
        </p:nvSpPr>
        <p:spPr>
          <a:xfrm>
            <a:off x="721162" y="3766185"/>
            <a:ext cx="155972"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2</a:t>
            </a:r>
            <a:endParaRPr lang="en-US" sz="2245" dirty="0"/>
          </a:p>
        </p:txBody>
      </p:sp>
      <p:sp>
        <p:nvSpPr>
          <p:cNvPr id="13" name="Text 9"/>
          <p:cNvSpPr/>
          <p:nvPr/>
        </p:nvSpPr>
        <p:spPr>
          <a:xfrm>
            <a:off x="1166336" y="3714393"/>
            <a:ext cx="2376249" cy="297061"/>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Optimal Performance</a:t>
            </a:r>
            <a:endParaRPr lang="en-US" sz="1871" dirty="0"/>
          </a:p>
        </p:txBody>
      </p:sp>
      <p:sp>
        <p:nvSpPr>
          <p:cNvPr id="14" name="Text 10"/>
          <p:cNvSpPr/>
          <p:nvPr/>
        </p:nvSpPr>
        <p:spPr>
          <a:xfrm>
            <a:off x="1166336" y="4115038"/>
            <a:ext cx="7508432" cy="829747"/>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SVM is widely regarded as one of the best classifiers available, with its ability to effectively separate labeled data and handle complex, non-linear relationships making it well-suited for medical and biological applications.</a:t>
            </a:r>
            <a:endParaRPr lang="en-US" sz="1361" dirty="0">
              <a:latin typeface="Cambria" panose="02040503050406030204" pitchFamily="18" charset="0"/>
              <a:ea typeface="Cambria" panose="02040503050406030204" pitchFamily="18" charset="0"/>
            </a:endParaRPr>
          </a:p>
        </p:txBody>
      </p:sp>
      <p:sp>
        <p:nvSpPr>
          <p:cNvPr id="15" name="Shape 11"/>
          <p:cNvSpPr/>
          <p:nvPr/>
        </p:nvSpPr>
        <p:spPr>
          <a:xfrm>
            <a:off x="604837" y="5311854"/>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16" name="Text 12"/>
          <p:cNvSpPr/>
          <p:nvPr/>
        </p:nvSpPr>
        <p:spPr>
          <a:xfrm>
            <a:off x="721281" y="5363647"/>
            <a:ext cx="155734"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3</a:t>
            </a:r>
            <a:endParaRPr lang="en-US" sz="2245" dirty="0"/>
          </a:p>
        </p:txBody>
      </p:sp>
      <p:sp>
        <p:nvSpPr>
          <p:cNvPr id="17" name="Text 13"/>
          <p:cNvSpPr/>
          <p:nvPr/>
        </p:nvSpPr>
        <p:spPr>
          <a:xfrm>
            <a:off x="1166336" y="5311854"/>
            <a:ext cx="2376249" cy="297061"/>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Tuned Parameters</a:t>
            </a:r>
            <a:endParaRPr lang="en-US" sz="1871" dirty="0"/>
          </a:p>
        </p:txBody>
      </p:sp>
      <p:sp>
        <p:nvSpPr>
          <p:cNvPr id="18" name="Text 14"/>
          <p:cNvSpPr/>
          <p:nvPr/>
        </p:nvSpPr>
        <p:spPr>
          <a:xfrm>
            <a:off x="1166336" y="5712500"/>
            <a:ext cx="7372826" cy="553164"/>
          </a:xfrm>
          <a:prstGeom prst="rect">
            <a:avLst/>
          </a:prstGeom>
          <a:noFill/>
          <a:ln/>
        </p:spPr>
        <p:txBody>
          <a:bodyPr wrap="square" rtlCol="0" anchor="t"/>
          <a:lstStyle/>
          <a:p>
            <a:pPr>
              <a:lnSpc>
                <a:spcPts val="2177"/>
              </a:lnSpc>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team has carefully tuned the SVM parameters to achieve the best possible classification results, leading to excellent accuracy, precision, recall, and F1-score metrics.</a:t>
            </a:r>
            <a:endParaRPr lang="en-US" sz="1361" dirty="0">
              <a:latin typeface="Cambria" panose="02040503050406030204" pitchFamily="18" charset="0"/>
              <a:ea typeface="Cambria" panose="02040503050406030204" pitchFamily="18" charset="0"/>
            </a:endParaRPr>
          </a:p>
        </p:txBody>
      </p:sp>
      <p:sp>
        <p:nvSpPr>
          <p:cNvPr id="19" name="Shape 15"/>
          <p:cNvSpPr/>
          <p:nvPr/>
        </p:nvSpPr>
        <p:spPr>
          <a:xfrm>
            <a:off x="604837" y="6632734"/>
            <a:ext cx="388739" cy="388739"/>
          </a:xfrm>
          <a:prstGeom prst="roundRect">
            <a:avLst>
              <a:gd name="adj" fmla="val 18672"/>
            </a:avLst>
          </a:prstGeom>
          <a:solidFill>
            <a:srgbClr val="E0D7F4"/>
          </a:solidFill>
          <a:ln w="7620">
            <a:solidFill>
              <a:srgbClr val="C6BDDA"/>
            </a:solidFill>
            <a:prstDash val="solid"/>
          </a:ln>
        </p:spPr>
        <p:txBody>
          <a:bodyPr/>
          <a:lstStyle/>
          <a:p>
            <a:endParaRPr lang="en-US" dirty="0"/>
          </a:p>
        </p:txBody>
      </p:sp>
      <p:sp>
        <p:nvSpPr>
          <p:cNvPr id="20" name="Text 16"/>
          <p:cNvSpPr/>
          <p:nvPr/>
        </p:nvSpPr>
        <p:spPr>
          <a:xfrm>
            <a:off x="725210" y="6684526"/>
            <a:ext cx="147995" cy="285155"/>
          </a:xfrm>
          <a:prstGeom prst="rect">
            <a:avLst/>
          </a:prstGeom>
          <a:noFill/>
          <a:ln/>
        </p:spPr>
        <p:txBody>
          <a:bodyPr wrap="none" rtlCol="0" anchor="t"/>
          <a:lstStyle/>
          <a:p>
            <a:pPr marL="0" indent="0" algn="ctr">
              <a:lnSpc>
                <a:spcPts val="2245"/>
              </a:lnSpc>
              <a:buNone/>
            </a:pPr>
            <a:r>
              <a:rPr lang="en-US" sz="2245" b="1" kern="0" spc="-45" dirty="0">
                <a:solidFill>
                  <a:srgbClr val="272525"/>
                </a:solidFill>
                <a:latin typeface="Petrona" pitchFamily="34" charset="0"/>
                <a:ea typeface="Petrona" pitchFamily="34" charset="-122"/>
                <a:cs typeface="Petrona" pitchFamily="34" charset="-120"/>
              </a:rPr>
              <a:t>4</a:t>
            </a:r>
            <a:endParaRPr lang="en-US" sz="2245" dirty="0"/>
          </a:p>
        </p:txBody>
      </p:sp>
      <p:sp>
        <p:nvSpPr>
          <p:cNvPr id="21" name="Text 17"/>
          <p:cNvSpPr/>
          <p:nvPr/>
        </p:nvSpPr>
        <p:spPr>
          <a:xfrm>
            <a:off x="1166336" y="6632734"/>
            <a:ext cx="2376249" cy="297061"/>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Kernel Function</a:t>
            </a:r>
            <a:endParaRPr lang="en-US" sz="1871" dirty="0"/>
          </a:p>
        </p:txBody>
      </p:sp>
      <p:sp>
        <p:nvSpPr>
          <p:cNvPr id="22" name="Text 18"/>
          <p:cNvSpPr/>
          <p:nvPr/>
        </p:nvSpPr>
        <p:spPr>
          <a:xfrm>
            <a:off x="1166335" y="7033379"/>
            <a:ext cx="7604685" cy="829747"/>
          </a:xfrm>
          <a:prstGeom prst="rect">
            <a:avLst/>
          </a:prstGeom>
          <a:noFill/>
          <a:ln/>
        </p:spPr>
        <p:txBody>
          <a:bodyPr wrap="square" rtlCol="0" anchor="t"/>
          <a:lstStyle/>
          <a:p>
            <a:pPr>
              <a:lnSpc>
                <a:spcPts val="2177"/>
              </a:lnSpc>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SVM's use of kernel functions allows for the labeling and classification of complex data structures, such as DNA and protein sequences, making it a powerful tool for healthcare and life sciences applications.</a:t>
            </a:r>
            <a:endParaRPr lang="en-US" sz="1361"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0"/>
                                        <p:tgtEl>
                                          <p:spTgt spid="14"/>
                                        </p:tgtEl>
                                      </p:cBhvr>
                                    </p:animEffect>
                                    <p:anim calcmode="lin" valueType="num">
                                      <p:cBhvr>
                                        <p:cTn id="53" dur="1000" fill="hold"/>
                                        <p:tgtEl>
                                          <p:spTgt spid="14"/>
                                        </p:tgtEl>
                                        <p:attrNameLst>
                                          <p:attrName>ppt_x</p:attrName>
                                        </p:attrNameLst>
                                      </p:cBhvr>
                                      <p:tavLst>
                                        <p:tav tm="0">
                                          <p:val>
                                            <p:strVal val="#ppt_x"/>
                                          </p:val>
                                        </p:tav>
                                        <p:tav tm="100000">
                                          <p:val>
                                            <p:strVal val="#ppt_x"/>
                                          </p:val>
                                        </p:tav>
                                      </p:tavLst>
                                    </p:anim>
                                    <p:anim calcmode="lin" valueType="num">
                                      <p:cBhvr>
                                        <p:cTn id="54" dur="1000" fill="hold"/>
                                        <p:tgtEl>
                                          <p:spTgt spid="1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5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5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50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5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anim calcmode="lin" valueType="num">
                                      <p:cBhvr>
                                        <p:cTn id="73" dur="1000" fill="hold"/>
                                        <p:tgtEl>
                                          <p:spTgt spid="18"/>
                                        </p:tgtEl>
                                        <p:attrNameLst>
                                          <p:attrName>ppt_x</p:attrName>
                                        </p:attrNameLst>
                                      </p:cBhvr>
                                      <p:tavLst>
                                        <p:tav tm="0">
                                          <p:val>
                                            <p:strVal val="#ppt_x"/>
                                          </p:val>
                                        </p:tav>
                                        <p:tav tm="100000">
                                          <p:val>
                                            <p:strVal val="#ppt_x"/>
                                          </p:val>
                                        </p:tav>
                                      </p:tavLst>
                                    </p:anim>
                                    <p:anim calcmode="lin" valueType="num">
                                      <p:cBhvr>
                                        <p:cTn id="74" dur="1000" fill="hold"/>
                                        <p:tgtEl>
                                          <p:spTgt spid="18"/>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5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5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1000"/>
                                        <p:tgtEl>
                                          <p:spTgt spid="20"/>
                                        </p:tgtEl>
                                      </p:cBhvr>
                                    </p:animEffect>
                                    <p:anim calcmode="lin" valueType="num">
                                      <p:cBhvr>
                                        <p:cTn id="83" dur="1000" fill="hold"/>
                                        <p:tgtEl>
                                          <p:spTgt spid="20"/>
                                        </p:tgtEl>
                                        <p:attrNameLst>
                                          <p:attrName>ppt_x</p:attrName>
                                        </p:attrNameLst>
                                      </p:cBhvr>
                                      <p:tavLst>
                                        <p:tav tm="0">
                                          <p:val>
                                            <p:strVal val="#ppt_x"/>
                                          </p:val>
                                        </p:tav>
                                        <p:tav tm="100000">
                                          <p:val>
                                            <p:strVal val="#ppt_x"/>
                                          </p:val>
                                        </p:tav>
                                      </p:tavLst>
                                    </p:anim>
                                    <p:anim calcmode="lin" valueType="num">
                                      <p:cBhvr>
                                        <p:cTn id="84" dur="1000" fill="hold"/>
                                        <p:tgtEl>
                                          <p:spTgt spid="20"/>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50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1000"/>
                                        <p:tgtEl>
                                          <p:spTgt spid="21"/>
                                        </p:tgtEl>
                                      </p:cBhvr>
                                    </p:animEffect>
                                    <p:anim calcmode="lin" valueType="num">
                                      <p:cBhvr>
                                        <p:cTn id="88" dur="1000" fill="hold"/>
                                        <p:tgtEl>
                                          <p:spTgt spid="21"/>
                                        </p:tgtEl>
                                        <p:attrNameLst>
                                          <p:attrName>ppt_x</p:attrName>
                                        </p:attrNameLst>
                                      </p:cBhvr>
                                      <p:tavLst>
                                        <p:tav tm="0">
                                          <p:val>
                                            <p:strVal val="#ppt_x"/>
                                          </p:val>
                                        </p:tav>
                                        <p:tav tm="100000">
                                          <p:val>
                                            <p:strVal val="#ppt_x"/>
                                          </p:val>
                                        </p:tav>
                                      </p:tavLst>
                                    </p:anim>
                                    <p:anim calcmode="lin" valueType="num">
                                      <p:cBhvr>
                                        <p:cTn id="89" dur="1000" fill="hold"/>
                                        <p:tgtEl>
                                          <p:spTgt spid="2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50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1000"/>
                                        <p:tgtEl>
                                          <p:spTgt spid="22"/>
                                        </p:tgtEl>
                                      </p:cBhvr>
                                    </p:animEffect>
                                    <p:anim calcmode="lin" valueType="num">
                                      <p:cBhvr>
                                        <p:cTn id="93" dur="1000" fill="hold"/>
                                        <p:tgtEl>
                                          <p:spTgt spid="22"/>
                                        </p:tgtEl>
                                        <p:attrNameLst>
                                          <p:attrName>ppt_x</p:attrName>
                                        </p:attrNameLst>
                                      </p:cBhvr>
                                      <p:tavLst>
                                        <p:tav tm="0">
                                          <p:val>
                                            <p:strVal val="#ppt_x"/>
                                          </p:val>
                                        </p:tav>
                                        <p:tav tm="100000">
                                          <p:val>
                                            <p:strVal val="#ppt_x"/>
                                          </p:val>
                                        </p:tav>
                                      </p:tavLst>
                                    </p:anim>
                                    <p:anim calcmode="lin" valueType="num">
                                      <p:cBhvr>
                                        <p:cTn id="9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2" grpId="0" animBg="1"/>
      <p:bldP spid="13" grpId="0" animBg="1"/>
      <p:bldP spid="14" grpId="0" animBg="1"/>
      <p:bldP spid="16" grpId="0" animBg="1"/>
      <p:bldP spid="17" grpId="0" animBg="1"/>
      <p:bldP spid="18"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C:\Users\jp\Desktop\Untitled.png">
            <a:extLst>
              <a:ext uri="{FF2B5EF4-FFF2-40B4-BE49-F238E27FC236}">
                <a16:creationId xmlns:a16="http://schemas.microsoft.com/office/drawing/2014/main" id="{19F1F1D7-22AD-3411-7D09-999A7650CFB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581558" y="1933172"/>
            <a:ext cx="5003596" cy="4363255"/>
          </a:xfrm>
          <a:prstGeom prst="rect">
            <a:avLst/>
          </a:prstGeom>
          <a:noFill/>
        </p:spPr>
      </p:pic>
      <p:pic>
        <p:nvPicPr>
          <p:cNvPr id="22" name="Picture 21" descr="A screenshot of a computer&#10;&#10;Description automatically generated">
            <a:extLst>
              <a:ext uri="{FF2B5EF4-FFF2-40B4-BE49-F238E27FC236}">
                <a16:creationId xmlns:a16="http://schemas.microsoft.com/office/drawing/2014/main" id="{3D33DFE4-747F-EFE3-6CD2-2DDEC6E37662}"/>
              </a:ext>
            </a:extLst>
          </p:cNvPr>
          <p:cNvPicPr>
            <a:picLocks noChangeAspect="1"/>
          </p:cNvPicPr>
          <p:nvPr/>
        </p:nvPicPr>
        <p:blipFill>
          <a:blip r:embed="rId4"/>
          <a:stretch>
            <a:fillRect/>
          </a:stretch>
        </p:blipFill>
        <p:spPr>
          <a:xfrm>
            <a:off x="5971234" y="1529967"/>
            <a:ext cx="8077606" cy="5169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4" name="Straight Connector 63">
            <a:extLst>
              <a:ext uri="{FF2B5EF4-FFF2-40B4-BE49-F238E27FC236}">
                <a16:creationId xmlns:a16="http://schemas.microsoft.com/office/drawing/2014/main" id="{BC587014-BDB7-3C2B-99AC-11F6E8C478AE}"/>
              </a:ext>
            </a:extLst>
          </p:cNvPr>
          <p:cNvCxnSpPr>
            <a:cxnSpLocks/>
          </p:cNvCxnSpPr>
          <p:nvPr/>
        </p:nvCxnSpPr>
        <p:spPr>
          <a:xfrm>
            <a:off x="5675243" y="1689652"/>
            <a:ext cx="0" cy="5009981"/>
          </a:xfrm>
          <a:prstGeom prst="line">
            <a:avLst/>
          </a:prstGeom>
          <a:ln>
            <a:solidFill>
              <a:srgbClr val="F95983"/>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B6E11E-F206-CF2E-620F-63F1EC5B86EA}"/>
              </a:ext>
            </a:extLst>
          </p:cNvPr>
          <p:cNvSpPr/>
          <p:nvPr/>
        </p:nvSpPr>
        <p:spPr>
          <a:xfrm>
            <a:off x="9575800" y="0"/>
            <a:ext cx="5054600" cy="8229600"/>
          </a:xfrm>
          <a:prstGeom prst="rect">
            <a:avLst/>
          </a:prstGeom>
          <a:solidFill>
            <a:schemeClr val="bg1">
              <a:lumMod val="85000"/>
              <a:alpha val="60000"/>
            </a:schemeClr>
          </a:solidFill>
          <a:ln>
            <a:no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pic>
        <p:nvPicPr>
          <p:cNvPr id="5" name="Picture 4" descr="Blur a blurry image of a diagram&#10;&#10;Description automatically generated">
            <a:extLst>
              <a:ext uri="{FF2B5EF4-FFF2-40B4-BE49-F238E27FC236}">
                <a16:creationId xmlns:a16="http://schemas.microsoft.com/office/drawing/2014/main" id="{E397DB8F-FCC9-3860-ACC3-DAC5B07C510B}"/>
              </a:ext>
            </a:extLst>
          </p:cNvPr>
          <p:cNvPicPr>
            <a:picLocks noChangeAspect="1"/>
          </p:cNvPicPr>
          <p:nvPr/>
        </p:nvPicPr>
        <p:blipFill>
          <a:blip r:embed="rId2"/>
          <a:stretch>
            <a:fillRect/>
          </a:stretch>
        </p:blipFill>
        <p:spPr>
          <a:xfrm>
            <a:off x="8039100" y="0"/>
            <a:ext cx="6591300" cy="8229600"/>
          </a:xfrm>
          <a:prstGeom prst="rect">
            <a:avLst/>
          </a:prstGeom>
        </p:spPr>
      </p:pic>
      <p:pic>
        <p:nvPicPr>
          <p:cNvPr id="8" name="Picture 7">
            <a:extLst>
              <a:ext uri="{FF2B5EF4-FFF2-40B4-BE49-F238E27FC236}">
                <a16:creationId xmlns:a16="http://schemas.microsoft.com/office/drawing/2014/main" id="{29BF3BA2-020B-F333-BA5D-452FD6D24BC2}"/>
              </a:ext>
            </a:extLst>
          </p:cNvPr>
          <p:cNvPicPr>
            <a:picLocks noChangeAspect="1"/>
          </p:cNvPicPr>
          <p:nvPr/>
        </p:nvPicPr>
        <p:blipFill>
          <a:blip r:embed="rId3"/>
          <a:stretch>
            <a:fillRect/>
          </a:stretch>
        </p:blipFill>
        <p:spPr>
          <a:xfrm>
            <a:off x="8820150" y="925642"/>
            <a:ext cx="5403850" cy="6378315"/>
          </a:xfrm>
          <a:prstGeom prst="rect">
            <a:avLst/>
          </a:prstGeom>
        </p:spPr>
      </p:pic>
      <p:sp>
        <p:nvSpPr>
          <p:cNvPr id="10" name="Shape 1">
            <a:extLst>
              <a:ext uri="{FF2B5EF4-FFF2-40B4-BE49-F238E27FC236}">
                <a16:creationId xmlns:a16="http://schemas.microsoft.com/office/drawing/2014/main" id="{520D9B9E-1EA0-640C-4203-54D2AB2B3BBE}"/>
              </a:ext>
            </a:extLst>
          </p:cNvPr>
          <p:cNvSpPr/>
          <p:nvPr/>
        </p:nvSpPr>
        <p:spPr>
          <a:xfrm>
            <a:off x="0" y="0"/>
            <a:ext cx="8039100" cy="8229599"/>
          </a:xfrm>
          <a:prstGeom prst="rect">
            <a:avLst/>
          </a:prstGeom>
          <a:solidFill>
            <a:srgbClr val="FDFAF7"/>
          </a:solidFill>
          <a:ln/>
        </p:spPr>
        <p:txBody>
          <a:bodyPr/>
          <a:lstStyle/>
          <a:p>
            <a:endParaRPr lang="en-US" dirty="0"/>
          </a:p>
        </p:txBody>
      </p:sp>
      <p:sp>
        <p:nvSpPr>
          <p:cNvPr id="12" name="Text 2">
            <a:extLst>
              <a:ext uri="{FF2B5EF4-FFF2-40B4-BE49-F238E27FC236}">
                <a16:creationId xmlns:a16="http://schemas.microsoft.com/office/drawing/2014/main" id="{6584B19D-ABF9-DB40-A17B-93CFA24EBE6C}"/>
              </a:ext>
            </a:extLst>
          </p:cNvPr>
          <p:cNvSpPr/>
          <p:nvPr/>
        </p:nvSpPr>
        <p:spPr>
          <a:xfrm>
            <a:off x="237081" y="382047"/>
            <a:ext cx="8164016" cy="1188244"/>
          </a:xfrm>
          <a:prstGeom prst="rect">
            <a:avLst/>
          </a:prstGeom>
          <a:noFill/>
          <a:ln/>
        </p:spPr>
        <p:txBody>
          <a:bodyPr wrap="square" rtlCol="0" anchor="t"/>
          <a:lstStyle/>
          <a:p>
            <a:pPr indent="0">
              <a:buNone/>
            </a:pPr>
            <a:r>
              <a:rPr lang="en-US" sz="3800" b="1" kern="0" spc="-103" dirty="0">
                <a:gradFill flip="none" rotWithShape="1">
                  <a:gsLst>
                    <a:gs pos="5000">
                      <a:srgbClr val="591CE6"/>
                    </a:gs>
                    <a:gs pos="90000">
                      <a:srgbClr val="FB8B61"/>
                    </a:gs>
                    <a:gs pos="45000">
                      <a:srgbClr val="F9598D"/>
                    </a:gs>
                  </a:gsLst>
                  <a:lin ang="0" scaled="1"/>
                  <a:tileRect/>
                </a:gradFill>
                <a:latin typeface="Petrona" pitchFamily="34" charset="0"/>
                <a:ea typeface="Petrona" pitchFamily="34" charset="-122"/>
              </a:rPr>
              <a:t>Enhancing CKD Prediction with Feature Engineering</a:t>
            </a:r>
          </a:p>
        </p:txBody>
      </p:sp>
      <p:sp>
        <p:nvSpPr>
          <p:cNvPr id="16" name="Shape 3">
            <a:extLst>
              <a:ext uri="{FF2B5EF4-FFF2-40B4-BE49-F238E27FC236}">
                <a16:creationId xmlns:a16="http://schemas.microsoft.com/office/drawing/2014/main" id="{BD012268-16DE-2B69-C268-4133175B758B}"/>
              </a:ext>
            </a:extLst>
          </p:cNvPr>
          <p:cNvSpPr/>
          <p:nvPr/>
        </p:nvSpPr>
        <p:spPr>
          <a:xfrm>
            <a:off x="260416" y="2056733"/>
            <a:ext cx="7562849" cy="1842469"/>
          </a:xfrm>
          <a:prstGeom prst="roundRect">
            <a:avLst>
              <a:gd name="adj" fmla="val 3385"/>
            </a:avLst>
          </a:prstGeom>
          <a:solidFill>
            <a:srgbClr val="E0D7F4"/>
          </a:solidFill>
          <a:ln w="7620">
            <a:solidFill>
              <a:srgbClr val="C6BDDA"/>
            </a:solidFill>
            <a:prstDash val="solid"/>
          </a:ln>
        </p:spPr>
        <p:txBody>
          <a:bodyPr/>
          <a:lstStyle/>
          <a:p>
            <a:endParaRPr lang="en-US" dirty="0"/>
          </a:p>
        </p:txBody>
      </p:sp>
      <p:sp>
        <p:nvSpPr>
          <p:cNvPr id="18" name="Text 4">
            <a:extLst>
              <a:ext uri="{FF2B5EF4-FFF2-40B4-BE49-F238E27FC236}">
                <a16:creationId xmlns:a16="http://schemas.microsoft.com/office/drawing/2014/main" id="{6ED5ED23-70DA-A00A-E908-0921B7323061}"/>
              </a:ext>
            </a:extLst>
          </p:cNvPr>
          <p:cNvSpPr/>
          <p:nvPr/>
        </p:nvSpPr>
        <p:spPr>
          <a:xfrm>
            <a:off x="440796" y="2237113"/>
            <a:ext cx="3878294" cy="255245"/>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Biomarker Analysis</a:t>
            </a:r>
            <a:endParaRPr lang="en-US" sz="1871" dirty="0"/>
          </a:p>
        </p:txBody>
      </p:sp>
      <p:sp>
        <p:nvSpPr>
          <p:cNvPr id="20" name="Text 5">
            <a:extLst>
              <a:ext uri="{FF2B5EF4-FFF2-40B4-BE49-F238E27FC236}">
                <a16:creationId xmlns:a16="http://schemas.microsoft.com/office/drawing/2014/main" id="{2FF9DFD5-3BED-054C-B840-4EC13848DCE1}"/>
              </a:ext>
            </a:extLst>
          </p:cNvPr>
          <p:cNvSpPr/>
          <p:nvPr/>
        </p:nvSpPr>
        <p:spPr>
          <a:xfrm>
            <a:off x="440795" y="2637759"/>
            <a:ext cx="6974051" cy="1188244"/>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By closely examining various biomarkers associated with CKD, such as creatinine levels, glomerular filtration rate, and urine albumin-to-creatinine ratio, the project team can identify the most informative features to include in the machine learning model.</a:t>
            </a:r>
            <a:endParaRPr lang="en-US" sz="1361" dirty="0">
              <a:latin typeface="Cambria" panose="02040503050406030204" pitchFamily="18" charset="0"/>
              <a:ea typeface="Cambria" panose="02040503050406030204" pitchFamily="18" charset="0"/>
            </a:endParaRPr>
          </a:p>
        </p:txBody>
      </p:sp>
      <p:sp>
        <p:nvSpPr>
          <p:cNvPr id="21" name="Shape 9">
            <a:extLst>
              <a:ext uri="{FF2B5EF4-FFF2-40B4-BE49-F238E27FC236}">
                <a16:creationId xmlns:a16="http://schemas.microsoft.com/office/drawing/2014/main" id="{ADE7FCEE-B76C-C724-B914-E21F5DCE0650}"/>
              </a:ext>
            </a:extLst>
          </p:cNvPr>
          <p:cNvSpPr/>
          <p:nvPr/>
        </p:nvSpPr>
        <p:spPr>
          <a:xfrm>
            <a:off x="249735" y="4079582"/>
            <a:ext cx="7562849" cy="1842469"/>
          </a:xfrm>
          <a:prstGeom prst="roundRect">
            <a:avLst>
              <a:gd name="adj" fmla="val 3385"/>
            </a:avLst>
          </a:prstGeom>
          <a:solidFill>
            <a:srgbClr val="E0D7F4"/>
          </a:solidFill>
          <a:ln w="7620">
            <a:solidFill>
              <a:srgbClr val="C6BDDA"/>
            </a:solidFill>
            <a:prstDash val="solid"/>
          </a:ln>
        </p:spPr>
        <p:txBody>
          <a:bodyPr/>
          <a:lstStyle/>
          <a:p>
            <a:endParaRPr lang="en-US" dirty="0"/>
          </a:p>
        </p:txBody>
      </p:sp>
      <p:sp>
        <p:nvSpPr>
          <p:cNvPr id="22" name="Text 10">
            <a:extLst>
              <a:ext uri="{FF2B5EF4-FFF2-40B4-BE49-F238E27FC236}">
                <a16:creationId xmlns:a16="http://schemas.microsoft.com/office/drawing/2014/main" id="{347414F7-0987-6943-0BAA-A1054E7FD6B6}"/>
              </a:ext>
            </a:extLst>
          </p:cNvPr>
          <p:cNvSpPr/>
          <p:nvPr/>
        </p:nvSpPr>
        <p:spPr>
          <a:xfrm>
            <a:off x="440795" y="4261963"/>
            <a:ext cx="3878294" cy="255245"/>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Temporal Analysis</a:t>
            </a:r>
            <a:endParaRPr lang="en-US" sz="1871" dirty="0"/>
          </a:p>
        </p:txBody>
      </p:sp>
      <p:sp>
        <p:nvSpPr>
          <p:cNvPr id="23" name="Text 11">
            <a:extLst>
              <a:ext uri="{FF2B5EF4-FFF2-40B4-BE49-F238E27FC236}">
                <a16:creationId xmlns:a16="http://schemas.microsoft.com/office/drawing/2014/main" id="{387623C4-829C-A7CD-32A9-ABB25B338797}"/>
              </a:ext>
            </a:extLst>
          </p:cNvPr>
          <p:cNvSpPr/>
          <p:nvPr/>
        </p:nvSpPr>
        <p:spPr>
          <a:xfrm>
            <a:off x="440793" y="4652031"/>
            <a:ext cx="6974051" cy="1188244"/>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Examining the longitudinal trends and changes in biomarkers and clinical data over time can offer valuable insights into the dynamic nature of CKD, enabling the model to better capture the disease's progression and improve the accuracy of predictions.</a:t>
            </a:r>
          </a:p>
        </p:txBody>
      </p:sp>
      <p:sp>
        <p:nvSpPr>
          <p:cNvPr id="24" name="Shape 12">
            <a:extLst>
              <a:ext uri="{FF2B5EF4-FFF2-40B4-BE49-F238E27FC236}">
                <a16:creationId xmlns:a16="http://schemas.microsoft.com/office/drawing/2014/main" id="{A30A2E85-1A47-2E25-6780-549B81EA0030}"/>
              </a:ext>
            </a:extLst>
          </p:cNvPr>
          <p:cNvSpPr/>
          <p:nvPr/>
        </p:nvSpPr>
        <p:spPr>
          <a:xfrm>
            <a:off x="249734" y="6099630"/>
            <a:ext cx="7562849" cy="1842469"/>
          </a:xfrm>
          <a:prstGeom prst="roundRect">
            <a:avLst>
              <a:gd name="adj" fmla="val 3385"/>
            </a:avLst>
          </a:prstGeom>
          <a:solidFill>
            <a:srgbClr val="E0D7F4"/>
          </a:solidFill>
          <a:ln w="7620">
            <a:solidFill>
              <a:srgbClr val="C6BDDA"/>
            </a:solidFill>
            <a:prstDash val="solid"/>
          </a:ln>
        </p:spPr>
        <p:txBody>
          <a:bodyPr/>
          <a:lstStyle/>
          <a:p>
            <a:endParaRPr lang="en-US" dirty="0"/>
          </a:p>
        </p:txBody>
      </p:sp>
      <p:sp>
        <p:nvSpPr>
          <p:cNvPr id="25" name="Text 13">
            <a:extLst>
              <a:ext uri="{FF2B5EF4-FFF2-40B4-BE49-F238E27FC236}">
                <a16:creationId xmlns:a16="http://schemas.microsoft.com/office/drawing/2014/main" id="{48799207-BF00-6B08-18A2-AC3A395BDFA3}"/>
              </a:ext>
            </a:extLst>
          </p:cNvPr>
          <p:cNvSpPr/>
          <p:nvPr/>
        </p:nvSpPr>
        <p:spPr>
          <a:xfrm>
            <a:off x="471378" y="6282612"/>
            <a:ext cx="3899281" cy="255245"/>
          </a:xfrm>
          <a:prstGeom prst="rect">
            <a:avLst/>
          </a:prstGeom>
          <a:noFill/>
          <a:ln/>
        </p:spPr>
        <p:txBody>
          <a:bodyPr wrap="none" rtlCol="0" anchor="t"/>
          <a:lstStyle/>
          <a:p>
            <a:pPr marL="0" indent="0">
              <a:lnSpc>
                <a:spcPts val="2339"/>
              </a:lnSpc>
              <a:buNone/>
            </a:pPr>
            <a:r>
              <a:rPr lang="en-US" sz="1871" b="1" kern="0" spc="-37" dirty="0">
                <a:solidFill>
                  <a:srgbClr val="272525"/>
                </a:solidFill>
                <a:latin typeface="Petrona" pitchFamily="34" charset="0"/>
                <a:ea typeface="Petrona" pitchFamily="34" charset="-122"/>
                <a:cs typeface="Petrona" pitchFamily="34" charset="-120"/>
              </a:rPr>
              <a:t>Personalized Modeling</a:t>
            </a:r>
            <a:endParaRPr lang="en-US" sz="1871" dirty="0"/>
          </a:p>
        </p:txBody>
      </p:sp>
      <p:sp>
        <p:nvSpPr>
          <p:cNvPr id="26" name="Text 14">
            <a:extLst>
              <a:ext uri="{FF2B5EF4-FFF2-40B4-BE49-F238E27FC236}">
                <a16:creationId xmlns:a16="http://schemas.microsoft.com/office/drawing/2014/main" id="{ACA1DE2A-E5DC-A2C8-5B3D-AA8A24FD4D63}"/>
              </a:ext>
            </a:extLst>
          </p:cNvPr>
          <p:cNvSpPr/>
          <p:nvPr/>
        </p:nvSpPr>
        <p:spPr>
          <a:xfrm>
            <a:off x="440796" y="6715436"/>
            <a:ext cx="6974051" cy="1188244"/>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By tailoring the machine learning model to individual patient characteristics and risk factors, the project can deliver more personalized CKD predictions, allowing healthcare providers to develop targeted interventions and treatment plans.</a:t>
            </a:r>
            <a:endParaRPr lang="en-US" sz="136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2290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50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6" presetClass="entr" presetSubtype="21" fill="hold" grpId="0" nodeType="with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barn(inVertical)">
                                      <p:cBhvr>
                                        <p:cTn id="21" dur="500"/>
                                        <p:tgtEl>
                                          <p:spTgt spid="20"/>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par>
                                <p:cTn id="25" presetID="16" presetClass="entr" presetSubtype="21"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par>
                                <p:cTn id="28" presetID="16" presetClass="entr" presetSubtype="21" fill="hold" grpId="0" nodeType="withEffect">
                                  <p:stCondLst>
                                    <p:cond delay="50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par>
                                <p:cTn id="31" presetID="16" presetClass="entr" presetSubtype="21" fill="hold" grpId="0" nodeType="with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par>
                                <p:cTn id="34" presetID="16" presetClass="entr" presetSubtype="21" fill="hold" grpId="0" nodeType="withEffect">
                                  <p:stCondLst>
                                    <p:cond delay="50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8" grpId="0" animBg="1"/>
      <p:bldP spid="20" grpId="0" animBg="1"/>
      <p:bldP spid="21" grpId="0" animBg="1"/>
      <p:bldP spid="22" grpId="0" animBg="1"/>
      <p:bldP spid="23" grpId="0" animBg="1"/>
      <p:bldP spid="24"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342947"/>
          </a:xfrm>
          <a:prstGeom prst="rect">
            <a:avLst/>
          </a:prstGeom>
          <a:solidFill>
            <a:srgbClr val="FDFAF7"/>
          </a:solidFill>
          <a:ln/>
        </p:spPr>
        <p:txBody>
          <a:bodyPr/>
          <a:lstStyle/>
          <a:p>
            <a:endParaRPr lang="en-US" dirty="0"/>
          </a:p>
        </p:txBody>
      </p:sp>
      <p:sp>
        <p:nvSpPr>
          <p:cNvPr id="4" name="Text 2"/>
          <p:cNvSpPr/>
          <p:nvPr/>
        </p:nvSpPr>
        <p:spPr>
          <a:xfrm>
            <a:off x="1085493" y="627221"/>
            <a:ext cx="12459414" cy="1568053"/>
          </a:xfrm>
          <a:prstGeom prst="rect">
            <a:avLst/>
          </a:prstGeom>
          <a:noFill/>
          <a:ln/>
        </p:spPr>
        <p:txBody>
          <a:bodyPr wrap="square" rtlCol="0" anchor="t"/>
          <a:lstStyle/>
          <a:p>
            <a:pPr marL="0" indent="0">
              <a:lnSpc>
                <a:spcPts val="6174"/>
              </a:lnSpc>
              <a:buNone/>
            </a:pPr>
            <a:r>
              <a:rPr lang="en-US" sz="4939" b="1" kern="0" spc="-99"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Improving CKD Prediction through Model Optimization</a:t>
            </a:r>
            <a:endParaRPr lang="en-US" sz="4939" dirty="0">
              <a:gradFill>
                <a:gsLst>
                  <a:gs pos="10000">
                    <a:srgbClr val="591CE6"/>
                  </a:gs>
                  <a:gs pos="90000">
                    <a:srgbClr val="FB8B61"/>
                  </a:gs>
                  <a:gs pos="45000">
                    <a:srgbClr val="F9598D"/>
                  </a:gs>
                </a:gsLst>
                <a:lin ang="0" scaled="1"/>
              </a:gradFill>
            </a:endParaRPr>
          </a:p>
        </p:txBody>
      </p:sp>
      <p:pic>
        <p:nvPicPr>
          <p:cNvPr id="5" name="Image 0" descr="preencoded.png"/>
          <p:cNvPicPr>
            <a:picLocks noChangeAspect="1"/>
          </p:cNvPicPr>
          <p:nvPr/>
        </p:nvPicPr>
        <p:blipFill>
          <a:blip r:embed="rId3"/>
          <a:stretch>
            <a:fillRect/>
          </a:stretch>
        </p:blipFill>
        <p:spPr>
          <a:xfrm>
            <a:off x="1085493" y="2651403"/>
            <a:ext cx="3925014" cy="2425779"/>
          </a:xfrm>
          <a:prstGeom prst="rect">
            <a:avLst/>
          </a:prstGeom>
        </p:spPr>
      </p:pic>
      <p:sp>
        <p:nvSpPr>
          <p:cNvPr id="6" name="Text 3"/>
          <p:cNvSpPr/>
          <p:nvPr/>
        </p:nvSpPr>
        <p:spPr>
          <a:xfrm>
            <a:off x="1085493" y="5362218"/>
            <a:ext cx="3136225" cy="391954"/>
          </a:xfrm>
          <a:prstGeom prst="rect">
            <a:avLst/>
          </a:prstGeom>
          <a:noFill/>
          <a:ln/>
        </p:spPr>
        <p:txBody>
          <a:bodyPr wrap="none" rtlCol="0" anchor="t"/>
          <a:lstStyle/>
          <a:p>
            <a:pPr marL="0" indent="0" algn="l">
              <a:lnSpc>
                <a:spcPts val="3087"/>
              </a:lnSpc>
              <a:buNone/>
            </a:pPr>
            <a:r>
              <a:rPr lang="en-US" sz="2469" b="1" kern="0" spc="-49" dirty="0">
                <a:solidFill>
                  <a:srgbClr val="272525"/>
                </a:solidFill>
                <a:latin typeface="Petrona" pitchFamily="34" charset="0"/>
                <a:ea typeface="Petrona" pitchFamily="34" charset="-122"/>
                <a:cs typeface="Petrona" pitchFamily="34" charset="-120"/>
              </a:rPr>
              <a:t>Data Collection</a:t>
            </a:r>
            <a:endParaRPr lang="en-US" sz="2469" dirty="0"/>
          </a:p>
        </p:txBody>
      </p:sp>
      <p:sp>
        <p:nvSpPr>
          <p:cNvPr id="7" name="Text 4"/>
          <p:cNvSpPr/>
          <p:nvPr/>
        </p:nvSpPr>
        <p:spPr>
          <a:xfrm>
            <a:off x="1085493" y="5890974"/>
            <a:ext cx="3925014" cy="1824633"/>
          </a:xfrm>
          <a:prstGeom prst="rect">
            <a:avLst/>
          </a:prstGeom>
          <a:noFill/>
          <a:ln/>
        </p:spPr>
        <p:txBody>
          <a:bodyPr wrap="square" rtlCol="0" anchor="t"/>
          <a:lstStyle/>
          <a:p>
            <a:pPr marL="0" indent="0" algn="l">
              <a:lnSpc>
                <a:spcPts val="2874"/>
              </a:lnSpc>
              <a:buNone/>
            </a:pPr>
            <a:r>
              <a:rPr lang="en-US" sz="1796" kern="0" spc="-36" dirty="0">
                <a:solidFill>
                  <a:srgbClr val="272525"/>
                </a:solidFill>
                <a:latin typeface="Cambria" panose="02040503050406030204" pitchFamily="18" charset="0"/>
                <a:ea typeface="Cambria" panose="02040503050406030204" pitchFamily="18" charset="0"/>
                <a:cs typeface="Inter" pitchFamily="34" charset="-120"/>
              </a:rPr>
              <a:t>Comprehensive data gathering from various sources, including web scraping and manual interventions, to build a robust dataset for model training.</a:t>
            </a:r>
            <a:endParaRPr lang="en-US" sz="1796" dirty="0">
              <a:latin typeface="Cambria" panose="02040503050406030204" pitchFamily="18" charset="0"/>
              <a:ea typeface="Cambria" panose="02040503050406030204" pitchFamily="18" charset="0"/>
            </a:endParaRPr>
          </a:p>
        </p:txBody>
      </p:sp>
      <p:pic>
        <p:nvPicPr>
          <p:cNvPr id="8" name="Image 1" descr="preencoded.png"/>
          <p:cNvPicPr>
            <a:picLocks noChangeAspect="1"/>
          </p:cNvPicPr>
          <p:nvPr/>
        </p:nvPicPr>
        <p:blipFill>
          <a:blip r:embed="rId4"/>
          <a:stretch>
            <a:fillRect/>
          </a:stretch>
        </p:blipFill>
        <p:spPr>
          <a:xfrm>
            <a:off x="5352574" y="2651403"/>
            <a:ext cx="3925133" cy="2425898"/>
          </a:xfrm>
          <a:prstGeom prst="rect">
            <a:avLst/>
          </a:prstGeom>
        </p:spPr>
      </p:pic>
      <p:sp>
        <p:nvSpPr>
          <p:cNvPr id="9" name="Text 5"/>
          <p:cNvSpPr/>
          <p:nvPr/>
        </p:nvSpPr>
        <p:spPr>
          <a:xfrm>
            <a:off x="5352574" y="5362337"/>
            <a:ext cx="3136225" cy="391954"/>
          </a:xfrm>
          <a:prstGeom prst="rect">
            <a:avLst/>
          </a:prstGeom>
          <a:noFill/>
          <a:ln/>
        </p:spPr>
        <p:txBody>
          <a:bodyPr wrap="none" rtlCol="0" anchor="t"/>
          <a:lstStyle/>
          <a:p>
            <a:pPr marL="0" indent="0" algn="l">
              <a:lnSpc>
                <a:spcPts val="3087"/>
              </a:lnSpc>
              <a:buNone/>
            </a:pPr>
            <a:r>
              <a:rPr lang="en-US" sz="2469" b="1" kern="0" spc="-49" dirty="0">
                <a:solidFill>
                  <a:srgbClr val="272525"/>
                </a:solidFill>
                <a:latin typeface="Petrona" pitchFamily="34" charset="0"/>
                <a:ea typeface="Petrona" pitchFamily="34" charset="-122"/>
                <a:cs typeface="Petrona" pitchFamily="34" charset="-120"/>
              </a:rPr>
              <a:t>Data Preparation</a:t>
            </a:r>
            <a:endParaRPr lang="en-US" sz="2469" dirty="0"/>
          </a:p>
        </p:txBody>
      </p:sp>
      <p:sp>
        <p:nvSpPr>
          <p:cNvPr id="10" name="Text 6"/>
          <p:cNvSpPr/>
          <p:nvPr/>
        </p:nvSpPr>
        <p:spPr>
          <a:xfrm>
            <a:off x="5352574" y="5891093"/>
            <a:ext cx="3925133" cy="1824633"/>
          </a:xfrm>
          <a:prstGeom prst="rect">
            <a:avLst/>
          </a:prstGeom>
          <a:noFill/>
          <a:ln/>
        </p:spPr>
        <p:txBody>
          <a:bodyPr wrap="square" rtlCol="0" anchor="t"/>
          <a:lstStyle/>
          <a:p>
            <a:pPr marL="0" indent="0" algn="l">
              <a:lnSpc>
                <a:spcPts val="2874"/>
              </a:lnSpc>
              <a:buNone/>
            </a:pPr>
            <a:r>
              <a:rPr lang="en-US" sz="1796" kern="0" spc="-36" dirty="0">
                <a:solidFill>
                  <a:srgbClr val="272525"/>
                </a:solidFill>
                <a:latin typeface="Cambria" panose="02040503050406030204" pitchFamily="18" charset="0"/>
                <a:ea typeface="Cambria" panose="02040503050406030204" pitchFamily="18" charset="0"/>
                <a:cs typeface="Inter" pitchFamily="34" charset="-120"/>
              </a:rPr>
              <a:t>Rigorous data cleaning, normalization, and feature selection to ensure the machine learning model is trained on the most informative and relevant data.</a:t>
            </a:r>
            <a:endParaRPr lang="en-US" sz="1796" dirty="0">
              <a:latin typeface="Cambria" panose="02040503050406030204" pitchFamily="18" charset="0"/>
              <a:ea typeface="Cambria" panose="02040503050406030204" pitchFamily="18" charset="0"/>
            </a:endParaRPr>
          </a:p>
        </p:txBody>
      </p:sp>
      <p:pic>
        <p:nvPicPr>
          <p:cNvPr id="11" name="Image 2" descr="preencoded.png"/>
          <p:cNvPicPr>
            <a:picLocks noChangeAspect="1"/>
          </p:cNvPicPr>
          <p:nvPr/>
        </p:nvPicPr>
        <p:blipFill>
          <a:blip r:embed="rId5"/>
          <a:stretch>
            <a:fillRect/>
          </a:stretch>
        </p:blipFill>
        <p:spPr>
          <a:xfrm>
            <a:off x="9619774" y="2651403"/>
            <a:ext cx="3925133" cy="2425898"/>
          </a:xfrm>
          <a:prstGeom prst="rect">
            <a:avLst/>
          </a:prstGeom>
        </p:spPr>
      </p:pic>
      <p:sp>
        <p:nvSpPr>
          <p:cNvPr id="12" name="Text 7"/>
          <p:cNvSpPr/>
          <p:nvPr/>
        </p:nvSpPr>
        <p:spPr>
          <a:xfrm>
            <a:off x="9619774" y="5362337"/>
            <a:ext cx="3136225" cy="391954"/>
          </a:xfrm>
          <a:prstGeom prst="rect">
            <a:avLst/>
          </a:prstGeom>
          <a:noFill/>
          <a:ln/>
        </p:spPr>
        <p:txBody>
          <a:bodyPr wrap="none" rtlCol="0" anchor="t"/>
          <a:lstStyle/>
          <a:p>
            <a:pPr marL="0" indent="0" algn="l">
              <a:lnSpc>
                <a:spcPts val="3087"/>
              </a:lnSpc>
              <a:buNone/>
            </a:pPr>
            <a:r>
              <a:rPr lang="en-US" sz="2469" b="1" kern="0" spc="-49" dirty="0">
                <a:solidFill>
                  <a:srgbClr val="272525"/>
                </a:solidFill>
                <a:latin typeface="Petrona" pitchFamily="34" charset="0"/>
                <a:ea typeface="Petrona" pitchFamily="34" charset="-122"/>
                <a:cs typeface="Petrona" pitchFamily="34" charset="-120"/>
              </a:rPr>
              <a:t>Model Selection</a:t>
            </a:r>
            <a:endParaRPr lang="en-US" sz="2469" dirty="0"/>
          </a:p>
        </p:txBody>
      </p:sp>
      <p:sp>
        <p:nvSpPr>
          <p:cNvPr id="13" name="Text 8"/>
          <p:cNvSpPr/>
          <p:nvPr/>
        </p:nvSpPr>
        <p:spPr>
          <a:xfrm>
            <a:off x="9619774" y="5891093"/>
            <a:ext cx="3925133" cy="1824633"/>
          </a:xfrm>
          <a:prstGeom prst="rect">
            <a:avLst/>
          </a:prstGeom>
          <a:noFill/>
          <a:ln/>
        </p:spPr>
        <p:txBody>
          <a:bodyPr wrap="square" rtlCol="0" anchor="t"/>
          <a:lstStyle/>
          <a:p>
            <a:pPr marL="0" indent="0" algn="l">
              <a:lnSpc>
                <a:spcPts val="2874"/>
              </a:lnSpc>
              <a:buNone/>
            </a:pPr>
            <a:r>
              <a:rPr lang="en-US" sz="1796" kern="0" spc="-36" dirty="0">
                <a:solidFill>
                  <a:srgbClr val="272525"/>
                </a:solidFill>
                <a:latin typeface="Cambria" panose="02040503050406030204" pitchFamily="18" charset="0"/>
                <a:ea typeface="Cambria" panose="02040503050406030204" pitchFamily="18" charset="0"/>
                <a:cs typeface="Inter" pitchFamily="34" charset="-120"/>
              </a:rPr>
              <a:t>Choosing the robust and accurate Support Vector Machine (SVM) algorithm, which is well-suited for complex medical data classification tasks.</a:t>
            </a:r>
            <a:endParaRPr lang="en-US" sz="1796"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91440" y="0"/>
            <a:ext cx="14630400" cy="10217229"/>
          </a:xfrm>
          <a:prstGeom prst="rect">
            <a:avLst/>
          </a:prstGeom>
          <a:solidFill>
            <a:srgbClr val="FDFAF7"/>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9144000" y="0"/>
            <a:ext cx="5486400" cy="10217229"/>
          </a:xfrm>
          <a:prstGeom prst="rect">
            <a:avLst/>
          </a:prstGeom>
        </p:spPr>
      </p:pic>
      <p:pic>
        <p:nvPicPr>
          <p:cNvPr id="5" name="Image 1" descr="preencoded.png"/>
          <p:cNvPicPr>
            <a:picLocks noChangeAspect="1"/>
          </p:cNvPicPr>
          <p:nvPr/>
        </p:nvPicPr>
        <p:blipFill>
          <a:blip r:embed="rId4"/>
          <a:stretch>
            <a:fillRect/>
          </a:stretch>
        </p:blipFill>
        <p:spPr>
          <a:xfrm>
            <a:off x="9360039" y="2637595"/>
            <a:ext cx="5054322" cy="2843093"/>
          </a:xfrm>
          <a:prstGeom prst="rect">
            <a:avLst/>
          </a:prstGeom>
        </p:spPr>
      </p:pic>
      <p:sp>
        <p:nvSpPr>
          <p:cNvPr id="6" name="Text 2"/>
          <p:cNvSpPr/>
          <p:nvPr/>
        </p:nvSpPr>
        <p:spPr>
          <a:xfrm>
            <a:off x="604837" y="475178"/>
            <a:ext cx="7934325" cy="1188244"/>
          </a:xfrm>
          <a:prstGeom prst="rect">
            <a:avLst/>
          </a:prstGeom>
          <a:noFill/>
          <a:ln/>
        </p:spPr>
        <p:txBody>
          <a:bodyPr wrap="square" rtlCol="0" anchor="t"/>
          <a:lstStyle/>
          <a:p>
            <a:pPr marL="0" indent="0">
              <a:lnSpc>
                <a:spcPts val="4678"/>
              </a:lnSpc>
              <a:buNone/>
            </a:pPr>
            <a:r>
              <a:rPr lang="en-US" sz="3742" b="1" kern="0" spc="-75"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Delivering Actionable Insights for CKD Management</a:t>
            </a:r>
            <a:endParaRPr lang="en-US" sz="3742" dirty="0">
              <a:gradFill>
                <a:gsLst>
                  <a:gs pos="10000">
                    <a:srgbClr val="591CE6"/>
                  </a:gs>
                  <a:gs pos="90000">
                    <a:srgbClr val="FB8B61"/>
                  </a:gs>
                  <a:gs pos="45000">
                    <a:srgbClr val="F9598D"/>
                  </a:gs>
                </a:gsLst>
                <a:lin ang="0" scaled="1"/>
              </a:gradFill>
            </a:endParaRPr>
          </a:p>
        </p:txBody>
      </p:sp>
      <p:sp>
        <p:nvSpPr>
          <p:cNvPr id="7" name="Shape 3"/>
          <p:cNvSpPr/>
          <p:nvPr/>
        </p:nvSpPr>
        <p:spPr>
          <a:xfrm>
            <a:off x="604837" y="1922621"/>
            <a:ext cx="7934325" cy="7819430"/>
          </a:xfrm>
          <a:prstGeom prst="roundRect">
            <a:avLst>
              <a:gd name="adj" fmla="val 928"/>
            </a:avLst>
          </a:prstGeom>
          <a:noFill/>
          <a:ln w="7620">
            <a:solidFill>
              <a:srgbClr val="000000">
                <a:alpha val="8000"/>
              </a:srgbClr>
            </a:solidFill>
            <a:prstDash val="solid"/>
          </a:ln>
        </p:spPr>
        <p:txBody>
          <a:bodyPr/>
          <a:lstStyle/>
          <a:p>
            <a:endParaRPr lang="en-US" dirty="0"/>
          </a:p>
        </p:txBody>
      </p:sp>
      <p:sp>
        <p:nvSpPr>
          <p:cNvPr id="8" name="Shape 4"/>
          <p:cNvSpPr/>
          <p:nvPr/>
        </p:nvSpPr>
        <p:spPr>
          <a:xfrm>
            <a:off x="612458" y="1930241"/>
            <a:ext cx="7919085" cy="1544062"/>
          </a:xfrm>
          <a:prstGeom prst="rect">
            <a:avLst/>
          </a:prstGeom>
          <a:solidFill>
            <a:srgbClr val="FFFFFF">
              <a:alpha val="4000"/>
            </a:srgbClr>
          </a:solidFill>
          <a:ln/>
        </p:spPr>
        <p:txBody>
          <a:bodyPr/>
          <a:lstStyle/>
          <a:p>
            <a:endParaRPr lang="en-US" dirty="0"/>
          </a:p>
        </p:txBody>
      </p:sp>
      <p:sp>
        <p:nvSpPr>
          <p:cNvPr id="9" name="Text 5"/>
          <p:cNvSpPr/>
          <p:nvPr/>
        </p:nvSpPr>
        <p:spPr>
          <a:xfrm>
            <a:off x="785217" y="2041446"/>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Early Detection</a:t>
            </a:r>
            <a:endParaRPr lang="en-US" sz="1361" dirty="0">
              <a:latin typeface="Cambria" panose="02040503050406030204" pitchFamily="18" charset="0"/>
              <a:ea typeface="Cambria" panose="02040503050406030204" pitchFamily="18" charset="0"/>
            </a:endParaRPr>
          </a:p>
        </p:txBody>
      </p:sp>
      <p:sp>
        <p:nvSpPr>
          <p:cNvPr id="10" name="Text 6"/>
          <p:cNvSpPr/>
          <p:nvPr/>
        </p:nvSpPr>
        <p:spPr>
          <a:xfrm>
            <a:off x="3164306" y="2041447"/>
            <a:ext cx="5194478" cy="1227295"/>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By accurately predicting the onset and progression of CKD, the machine learning model can enable healthcare providers to identify high-risk individuals and intervene at the earliest stages of the disease.</a:t>
            </a:r>
            <a:endParaRPr lang="en-US" sz="1361" dirty="0">
              <a:latin typeface="Cambria" panose="02040503050406030204" pitchFamily="18" charset="0"/>
              <a:ea typeface="Cambria" panose="02040503050406030204" pitchFamily="18" charset="0"/>
            </a:endParaRPr>
          </a:p>
        </p:txBody>
      </p:sp>
      <p:sp>
        <p:nvSpPr>
          <p:cNvPr id="11" name="Shape 7"/>
          <p:cNvSpPr/>
          <p:nvPr/>
        </p:nvSpPr>
        <p:spPr>
          <a:xfrm>
            <a:off x="604837" y="3428203"/>
            <a:ext cx="7919085" cy="1311587"/>
          </a:xfrm>
          <a:prstGeom prst="rect">
            <a:avLst/>
          </a:prstGeom>
          <a:solidFill>
            <a:srgbClr val="000000">
              <a:alpha val="4000"/>
            </a:srgbClr>
          </a:solidFill>
          <a:ln/>
        </p:spPr>
        <p:txBody>
          <a:bodyPr/>
          <a:lstStyle/>
          <a:p>
            <a:endParaRPr lang="en-US" dirty="0"/>
          </a:p>
        </p:txBody>
      </p:sp>
      <p:sp>
        <p:nvSpPr>
          <p:cNvPr id="12" name="Text 8"/>
          <p:cNvSpPr/>
          <p:nvPr/>
        </p:nvSpPr>
        <p:spPr>
          <a:xfrm>
            <a:off x="785216" y="3568125"/>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Personalized Care</a:t>
            </a:r>
            <a:endParaRPr lang="en-US" sz="1361" dirty="0">
              <a:latin typeface="Cambria" panose="02040503050406030204" pitchFamily="18" charset="0"/>
              <a:ea typeface="Cambria" panose="02040503050406030204" pitchFamily="18" charset="0"/>
            </a:endParaRPr>
          </a:p>
        </p:txBody>
      </p:sp>
      <p:sp>
        <p:nvSpPr>
          <p:cNvPr id="13" name="Text 9"/>
          <p:cNvSpPr/>
          <p:nvPr/>
        </p:nvSpPr>
        <p:spPr>
          <a:xfrm>
            <a:off x="3164306" y="3481387"/>
            <a:ext cx="5194478" cy="1382911"/>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model's ability to tailor predictions to individual patient characteristics can support the development of personalized treatment plans, considering the unique risk factors and clinical profiles of each patient.</a:t>
            </a:r>
            <a:endParaRPr lang="en-US" sz="1361" dirty="0">
              <a:latin typeface="Cambria" panose="02040503050406030204" pitchFamily="18" charset="0"/>
              <a:ea typeface="Cambria" panose="02040503050406030204" pitchFamily="18" charset="0"/>
            </a:endParaRPr>
          </a:p>
        </p:txBody>
      </p:sp>
      <p:sp>
        <p:nvSpPr>
          <p:cNvPr id="14" name="Shape 10"/>
          <p:cNvSpPr/>
          <p:nvPr/>
        </p:nvSpPr>
        <p:spPr>
          <a:xfrm>
            <a:off x="319383" y="4891385"/>
            <a:ext cx="7919085" cy="1881902"/>
          </a:xfrm>
          <a:prstGeom prst="rect">
            <a:avLst/>
          </a:prstGeom>
          <a:solidFill>
            <a:srgbClr val="FFFFFF">
              <a:alpha val="4000"/>
            </a:srgbClr>
          </a:solidFill>
          <a:ln/>
        </p:spPr>
        <p:txBody>
          <a:bodyPr/>
          <a:lstStyle/>
          <a:p>
            <a:endParaRPr lang="en-US" dirty="0"/>
          </a:p>
        </p:txBody>
      </p:sp>
      <p:sp>
        <p:nvSpPr>
          <p:cNvPr id="15" name="Text 11"/>
          <p:cNvSpPr/>
          <p:nvPr/>
        </p:nvSpPr>
        <p:spPr>
          <a:xfrm>
            <a:off x="785213" y="5025986"/>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Efficient Monitoring</a:t>
            </a:r>
            <a:endParaRPr lang="en-US" sz="1361" dirty="0">
              <a:latin typeface="Cambria" panose="02040503050406030204" pitchFamily="18" charset="0"/>
              <a:ea typeface="Cambria" panose="02040503050406030204" pitchFamily="18" charset="0"/>
            </a:endParaRPr>
          </a:p>
        </p:txBody>
      </p:sp>
      <p:sp>
        <p:nvSpPr>
          <p:cNvPr id="16" name="Text 12"/>
          <p:cNvSpPr/>
          <p:nvPr/>
        </p:nvSpPr>
        <p:spPr>
          <a:xfrm>
            <a:off x="3135430" y="4851968"/>
            <a:ext cx="5194478" cy="1659493"/>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By continuously monitoring patients and updating the CKD predictions, the system can help healthcare providers optimize their resource allocation and ensure that patients receive the appropriate level of care throughout the disease progression.</a:t>
            </a:r>
            <a:endParaRPr lang="en-US" sz="1361" dirty="0">
              <a:latin typeface="Cambria" panose="02040503050406030204" pitchFamily="18" charset="0"/>
              <a:ea typeface="Cambria" panose="02040503050406030204" pitchFamily="18" charset="0"/>
            </a:endParaRPr>
          </a:p>
        </p:txBody>
      </p:sp>
      <p:sp>
        <p:nvSpPr>
          <p:cNvPr id="17" name="Shape 13"/>
          <p:cNvSpPr/>
          <p:nvPr/>
        </p:nvSpPr>
        <p:spPr>
          <a:xfrm>
            <a:off x="604836" y="6181404"/>
            <a:ext cx="7919085" cy="1645325"/>
          </a:xfrm>
          <a:prstGeom prst="rect">
            <a:avLst/>
          </a:prstGeom>
          <a:solidFill>
            <a:srgbClr val="000000">
              <a:alpha val="4000"/>
            </a:srgbClr>
          </a:solidFill>
          <a:ln/>
        </p:spPr>
        <p:txBody>
          <a:bodyPr/>
          <a:lstStyle/>
          <a:p>
            <a:endParaRPr lang="en-US" dirty="0"/>
          </a:p>
        </p:txBody>
      </p:sp>
      <p:sp>
        <p:nvSpPr>
          <p:cNvPr id="18" name="Text 14"/>
          <p:cNvSpPr/>
          <p:nvPr/>
        </p:nvSpPr>
        <p:spPr>
          <a:xfrm>
            <a:off x="785217" y="6402883"/>
            <a:ext cx="3610213" cy="276582"/>
          </a:xfrm>
          <a:prstGeom prst="rect">
            <a:avLst/>
          </a:prstGeom>
          <a:noFill/>
          <a:ln/>
        </p:spPr>
        <p:txBody>
          <a:bodyPr wrap="non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Informed Decision-Making</a:t>
            </a:r>
            <a:endParaRPr lang="en-US" sz="1361" dirty="0">
              <a:latin typeface="Cambria" panose="02040503050406030204" pitchFamily="18" charset="0"/>
              <a:ea typeface="Cambria" panose="02040503050406030204" pitchFamily="18" charset="0"/>
            </a:endParaRPr>
          </a:p>
        </p:txBody>
      </p:sp>
      <p:sp>
        <p:nvSpPr>
          <p:cNvPr id="19" name="Text 15"/>
          <p:cNvSpPr/>
          <p:nvPr/>
        </p:nvSpPr>
        <p:spPr>
          <a:xfrm>
            <a:off x="3161944" y="6293525"/>
            <a:ext cx="5196840" cy="1936075"/>
          </a:xfrm>
          <a:prstGeom prst="rect">
            <a:avLst/>
          </a:prstGeom>
          <a:noFill/>
          <a:ln/>
        </p:spPr>
        <p:txBody>
          <a:bodyPr wrap="square" rtlCol="0" anchor="t"/>
          <a:lstStyle/>
          <a:p>
            <a:pPr marL="0" indent="0">
              <a:lnSpc>
                <a:spcPts val="2177"/>
              </a:lnSpc>
              <a:buNone/>
            </a:pPr>
            <a:r>
              <a:rPr lang="en-US" sz="1361" kern="0" spc="-27" dirty="0">
                <a:solidFill>
                  <a:srgbClr val="272525"/>
                </a:solidFill>
                <a:latin typeface="Cambria" panose="02040503050406030204" pitchFamily="18" charset="0"/>
                <a:ea typeface="Cambria" panose="02040503050406030204" pitchFamily="18" charset="0"/>
                <a:cs typeface="Inter" pitchFamily="34" charset="-120"/>
              </a:rPr>
              <a:t>The insights generated by the machine learning model can healthcare providers to make more informed decisions regarding treatment options, patient education, and the implementation of preventive strategies to mitigate the impact of CKD.</a:t>
            </a:r>
            <a:endParaRPr lang="en-US" sz="1361" dirty="0">
              <a:latin typeface="Cambria" panose="02040503050406030204" pitchFamily="18" charset="0"/>
              <a:ea typeface="Cambria" panose="020405030504060302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US" dirty="0"/>
          </a:p>
        </p:txBody>
      </p:sp>
      <p:sp>
        <p:nvSpPr>
          <p:cNvPr id="3" name="Shape 1"/>
          <p:cNvSpPr/>
          <p:nvPr/>
        </p:nvSpPr>
        <p:spPr>
          <a:xfrm>
            <a:off x="0" y="0"/>
            <a:ext cx="14630400" cy="8229600"/>
          </a:xfrm>
          <a:prstGeom prst="rect">
            <a:avLst/>
          </a:prstGeom>
          <a:solidFill>
            <a:srgbClr val="FDFAF7"/>
          </a:solidFill>
          <a:ln/>
        </p:spPr>
        <p:txBody>
          <a:bodyPr/>
          <a:lstStyle/>
          <a:p>
            <a:endParaRPr lang="en-US" dirty="0"/>
          </a:p>
        </p:txBody>
      </p:sp>
      <p:sp>
        <p:nvSpPr>
          <p:cNvPr id="4" name="Text 2"/>
          <p:cNvSpPr/>
          <p:nvPr/>
        </p:nvSpPr>
        <p:spPr>
          <a:xfrm>
            <a:off x="864037" y="1370886"/>
            <a:ext cx="7450931" cy="848558"/>
          </a:xfrm>
          <a:prstGeom prst="rect">
            <a:avLst/>
          </a:prstGeom>
          <a:noFill/>
          <a:ln/>
        </p:spPr>
        <p:txBody>
          <a:bodyPr wrap="none" rtlCol="0" anchor="t"/>
          <a:lstStyle/>
          <a:p>
            <a:pPr marL="0" indent="0">
              <a:lnSpc>
                <a:spcPts val="6683"/>
              </a:lnSpc>
              <a:buNone/>
            </a:pPr>
            <a:r>
              <a:rPr lang="en-US" sz="5346" b="1" kern="0" spc="-107" dirty="0">
                <a:gradFill>
                  <a:gsLst>
                    <a:gs pos="10000">
                      <a:srgbClr val="591CE6"/>
                    </a:gs>
                    <a:gs pos="90000">
                      <a:srgbClr val="FB8B61"/>
                    </a:gs>
                    <a:gs pos="45000">
                      <a:srgbClr val="F9598D"/>
                    </a:gs>
                  </a:gsLst>
                  <a:lin ang="0" scaled="1"/>
                </a:gradFill>
                <a:latin typeface="Petrona" pitchFamily="34" charset="0"/>
                <a:ea typeface="Petrona" pitchFamily="34" charset="-122"/>
                <a:cs typeface="Petrona" pitchFamily="34" charset="-120"/>
              </a:rPr>
              <a:t>Hardware Requirements </a:t>
            </a:r>
            <a:endParaRPr lang="en-US" sz="5346" dirty="0">
              <a:gradFill>
                <a:gsLst>
                  <a:gs pos="10000">
                    <a:srgbClr val="591CE6"/>
                  </a:gs>
                  <a:gs pos="90000">
                    <a:srgbClr val="FB8B61"/>
                  </a:gs>
                  <a:gs pos="45000">
                    <a:srgbClr val="F9598D"/>
                  </a:gs>
                </a:gsLst>
                <a:lin ang="0" scaled="1"/>
              </a:gradFill>
            </a:endParaRPr>
          </a:p>
        </p:txBody>
      </p:sp>
      <p:sp>
        <p:nvSpPr>
          <p:cNvPr id="5" name="Text 3"/>
          <p:cNvSpPr/>
          <p:nvPr/>
        </p:nvSpPr>
        <p:spPr>
          <a:xfrm>
            <a:off x="1258967" y="2676049"/>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Processor</a:t>
            </a:r>
            <a:r>
              <a:rPr lang="en-US" sz="1944" kern="0" spc="-39" dirty="0">
                <a:solidFill>
                  <a:srgbClr val="272525"/>
                </a:solidFill>
                <a:latin typeface="Inter" pitchFamily="34" charset="0"/>
                <a:ea typeface="Inter" pitchFamily="34" charset="-122"/>
                <a:cs typeface="Inter" pitchFamily="34" charset="-120"/>
              </a:rPr>
              <a:t>: Intel Pentium i3 or equivalent</a:t>
            </a:r>
            <a:endParaRPr lang="en-US" sz="1944" dirty="0"/>
          </a:p>
        </p:txBody>
      </p:sp>
      <p:sp>
        <p:nvSpPr>
          <p:cNvPr id="6" name="Text 4"/>
          <p:cNvSpPr/>
          <p:nvPr/>
        </p:nvSpPr>
        <p:spPr>
          <a:xfrm>
            <a:off x="1258967" y="3157418"/>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Storage</a:t>
            </a:r>
            <a:r>
              <a:rPr lang="en-US" sz="1944" kern="0" spc="-39" dirty="0">
                <a:solidFill>
                  <a:srgbClr val="272525"/>
                </a:solidFill>
                <a:latin typeface="Inter" pitchFamily="34" charset="0"/>
                <a:ea typeface="Inter" pitchFamily="34" charset="-122"/>
                <a:cs typeface="Inter" pitchFamily="34" charset="-120"/>
              </a:rPr>
              <a:t>: 500 GB Hard Drive or SSD</a:t>
            </a:r>
            <a:endParaRPr lang="en-US" sz="1944" dirty="0"/>
          </a:p>
        </p:txBody>
      </p:sp>
      <p:sp>
        <p:nvSpPr>
          <p:cNvPr id="7" name="Text 5"/>
          <p:cNvSpPr/>
          <p:nvPr/>
        </p:nvSpPr>
        <p:spPr>
          <a:xfrm>
            <a:off x="1258967" y="3638788"/>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Display</a:t>
            </a:r>
            <a:r>
              <a:rPr lang="en-US" sz="1944" kern="0" spc="-39" dirty="0">
                <a:solidFill>
                  <a:srgbClr val="272525"/>
                </a:solidFill>
                <a:latin typeface="Inter" pitchFamily="34" charset="0"/>
                <a:ea typeface="Inter" pitchFamily="34" charset="-122"/>
                <a:cs typeface="Inter" pitchFamily="34" charset="-120"/>
              </a:rPr>
              <a:t>: 15" LED Monitor or similar</a:t>
            </a:r>
            <a:endParaRPr lang="en-US" sz="1944" dirty="0"/>
          </a:p>
        </p:txBody>
      </p:sp>
      <p:sp>
        <p:nvSpPr>
          <p:cNvPr id="8" name="Text 6"/>
          <p:cNvSpPr/>
          <p:nvPr/>
        </p:nvSpPr>
        <p:spPr>
          <a:xfrm>
            <a:off x="1258967" y="4120158"/>
            <a:ext cx="5755124" cy="790099"/>
          </a:xfrm>
          <a:prstGeom prst="rect">
            <a:avLst/>
          </a:prstGeom>
          <a:noFill/>
          <a:ln/>
        </p:spPr>
        <p:txBody>
          <a:bodyPr wrap="squar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Input Devices</a:t>
            </a:r>
            <a:r>
              <a:rPr lang="en-US" sz="1944" kern="0" spc="-39" dirty="0">
                <a:solidFill>
                  <a:srgbClr val="272525"/>
                </a:solidFill>
                <a:latin typeface="Inter" pitchFamily="34" charset="0"/>
                <a:ea typeface="Inter" pitchFamily="34" charset="-122"/>
                <a:cs typeface="Inter" pitchFamily="34" charset="-120"/>
              </a:rPr>
              <a:t>: Keyboard and Mouse</a:t>
            </a:r>
            <a:endParaRPr lang="en-US" sz="1944" dirty="0"/>
          </a:p>
        </p:txBody>
      </p:sp>
      <p:sp>
        <p:nvSpPr>
          <p:cNvPr id="9" name="Text 7"/>
          <p:cNvSpPr/>
          <p:nvPr/>
        </p:nvSpPr>
        <p:spPr>
          <a:xfrm>
            <a:off x="1258967" y="4571486"/>
            <a:ext cx="5755124" cy="395049"/>
          </a:xfrm>
          <a:prstGeom prst="rect">
            <a:avLst/>
          </a:prstGeom>
          <a:noFill/>
          <a:ln/>
        </p:spPr>
        <p:txBody>
          <a:bodyPr wrap="none" rtlCol="0" anchor="t"/>
          <a:lstStyle/>
          <a:p>
            <a:pPr marL="342900" indent="-342900" algn="l">
              <a:lnSpc>
                <a:spcPts val="3110"/>
              </a:lnSpc>
              <a:buSzPct val="100000"/>
              <a:buChar char="•"/>
            </a:pPr>
            <a:r>
              <a:rPr lang="en-US" sz="1944" b="1" kern="0" spc="-39" dirty="0">
                <a:solidFill>
                  <a:srgbClr val="272525"/>
                </a:solidFill>
                <a:latin typeface="Inter" pitchFamily="34" charset="0"/>
                <a:ea typeface="Inter" pitchFamily="34" charset="-122"/>
                <a:cs typeface="Inter" pitchFamily="34" charset="-120"/>
              </a:rPr>
              <a:t>Memory</a:t>
            </a:r>
            <a:r>
              <a:rPr lang="en-US" sz="1944" kern="0" spc="-39" dirty="0">
                <a:solidFill>
                  <a:srgbClr val="272525"/>
                </a:solidFill>
                <a:latin typeface="Inter" pitchFamily="34" charset="0"/>
                <a:ea typeface="Inter" pitchFamily="34" charset="-122"/>
                <a:cs typeface="Inter" pitchFamily="34" charset="-120"/>
              </a:rPr>
              <a:t>: 4 GB RAM or higher</a:t>
            </a:r>
            <a:endParaRPr lang="en-US" sz="1944" dirty="0"/>
          </a:p>
        </p:txBody>
      </p:sp>
      <p:pic>
        <p:nvPicPr>
          <p:cNvPr id="10" name="Image 0" descr="preencoded.png"/>
          <p:cNvPicPr>
            <a:picLocks noChangeAspect="1"/>
          </p:cNvPicPr>
          <p:nvPr/>
        </p:nvPicPr>
        <p:blipFill>
          <a:blip r:embed="rId3"/>
          <a:stretch>
            <a:fillRect/>
          </a:stretch>
        </p:blipFill>
        <p:spPr>
          <a:xfrm>
            <a:off x="9141023" y="2823210"/>
            <a:ext cx="2910721" cy="2962632"/>
          </a:xfrm>
          <a:prstGeom prst="rect">
            <a:avLst/>
          </a:prstGeom>
        </p:spPr>
      </p:pic>
      <p:sp>
        <p:nvSpPr>
          <p:cNvPr id="11" name="Text 8"/>
          <p:cNvSpPr/>
          <p:nvPr/>
        </p:nvSpPr>
        <p:spPr>
          <a:xfrm>
            <a:off x="7623929" y="6241494"/>
            <a:ext cx="6150054"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TotalTime>
  <Words>1137</Words>
  <Application>Microsoft Office PowerPoint</Application>
  <PresentationFormat>Custom</PresentationFormat>
  <Paragraphs>79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Cambria</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Rushyendra Guntupalli</cp:lastModifiedBy>
  <cp:revision>21</cp:revision>
  <dcterms:created xsi:type="dcterms:W3CDTF">2024-08-06T14:58:11Z</dcterms:created>
  <dcterms:modified xsi:type="dcterms:W3CDTF">2024-08-06T18:31:26Z</dcterms:modified>
</cp:coreProperties>
</file>